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4" r:id="rId49"/>
    <p:sldId id="301" r:id="rId50"/>
    <p:sldId id="305" r:id="rId51"/>
    <p:sldId id="302" r:id="rId52"/>
    <p:sldId id="306" r:id="rId53"/>
    <p:sldId id="303" r:id="rId54"/>
  </p:sldIdLst>
  <p:sldSz cx="12192000" cy="6858000"/>
  <p:notesSz cx="6858000" cy="12192000"/>
  <p:custDataLst>
    <p:tags r:id="rId58"/>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7" d="100"/>
          <a:sy n="87" d="100"/>
        </p:scale>
        <p:origin x="60"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gs" Target="tags/tag1.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slide" Target="../slides/slide5.xml"/><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slide" Target="../slides/slide5.xml"/><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slide" Target="../slides/slide5.xml"/><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slide" Target="../slides/slide5.xml"/><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92024" y="54864"/>
            <a:ext cx="8101584" cy="585216"/>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刷考点</a:t>
            </a:r>
            <a:endParaRPr lang="en-US" sz="2000" dirty="0"/>
          </a:p>
        </p:txBody>
      </p:sp>
      <p:sp>
        <p:nvSpPr>
          <p:cNvPr id="8" name="MasterShapeName"/>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刷重点</a:t>
            </a:r>
            <a:endParaRPr lang="en-US" sz="2000" dirty="0"/>
          </a:p>
        </p:txBody>
      </p:sp>
      <p:sp>
        <p:nvSpPr>
          <p:cNvPr id="9" name="MasterShapeName"/>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刷中考</a:t>
            </a:r>
            <a:endParaRPr lang="en-US" sz="20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重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92024" y="54864"/>
            <a:ext cx="8101584" cy="585216"/>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刷考点</a:t>
            </a:r>
            <a:endParaRPr lang="en-US" sz="2000" dirty="0"/>
          </a:p>
        </p:txBody>
      </p:sp>
      <p:sp>
        <p:nvSpPr>
          <p:cNvPr id="8" name="MasterShapeName"/>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刷重点</a:t>
            </a:r>
            <a:endParaRPr lang="en-US" sz="2000" dirty="0"/>
          </a:p>
        </p:txBody>
      </p:sp>
      <p:sp>
        <p:nvSpPr>
          <p:cNvPr id="9" name="MasterShapeName"/>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刷中考</a:t>
            </a:r>
            <a:endParaRPr lang="en-US" sz="20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中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92024" y="54864"/>
            <a:ext cx="8101584" cy="585216"/>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刷考点</a:t>
            </a:r>
            <a:endParaRPr lang="en-US" sz="2000" dirty="0"/>
          </a:p>
        </p:txBody>
      </p:sp>
      <p:sp>
        <p:nvSpPr>
          <p:cNvPr id="8" name="MasterShapeName"/>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刷重点</a:t>
            </a:r>
            <a:endParaRPr lang="en-US" sz="2000" dirty="0"/>
          </a:p>
        </p:txBody>
      </p:sp>
      <p:sp>
        <p:nvSpPr>
          <p:cNvPr id="9" name="MasterShapeName"/>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2000" b="1" i="0" u="sng" dirty="0">
                <a:solidFill>
                  <a:srgbClr val="0563C1"/>
                </a:solidFill>
                <a:latin typeface="黑体" panose="02010609060101010101" pitchFamily="34" charset="-122"/>
                <a:ea typeface="黑体" panose="02010609060101010101" pitchFamily="34" charset="-122"/>
                <a:cs typeface="黑体" panose="02010609060101010101" pitchFamily="34" charset="-120"/>
              </a:rPr>
              <a:t>刷中考</a:t>
            </a:r>
            <a:endParaRPr lang="en-US" sz="20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df=165d506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6576" y="91440"/>
            <a:ext cx="4754880"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考点精讲</a:t>
            </a:r>
            <a:endParaRPr lang="en-US" sz="2800" dirty="0"/>
          </a:p>
        </p:txBody>
      </p:sp>
      <p:pic>
        <p:nvPicPr>
          <p:cNvPr id="4" name="MasterShapeName?linknodeid=back_to_first_catalog" descr="preencoded.png">
            <a:hlinkClick r:id="rId3" action="ppaction://hlinksldjump"/>
          </p:cNvPr>
          <p:cNvPicPr>
            <a:picLocks noChangeAspect="1"/>
          </p:cNvPicPr>
          <p:nvPr/>
        </p:nvPicPr>
        <p:blipFill>
          <a:blip r:embed="rId4"/>
          <a:stretch>
            <a:fillRect/>
          </a:stretch>
        </p:blipFill>
        <p:spPr>
          <a:xfrm>
            <a:off x="9957816" y="64008"/>
            <a:ext cx="1737360" cy="557784"/>
          </a:xfrm>
          <a:prstGeom prst="rect">
            <a:avLst/>
          </a:prstGeom>
        </p:spPr>
      </p:pic>
      <p:sp>
        <p:nvSpPr>
          <p:cNvPr id="5" name="MasterShapeName?linknodeid=back_to_first_catalog&amp;color=RGB(255,255,255)">
            <a:hlinkClick r:id="rId3" action="ppaction://hlinksldjump"/>
          </p:cNvPr>
          <p:cNvSpPr/>
          <p:nvPr/>
        </p:nvSpPr>
        <p:spPr>
          <a:xfrm>
            <a:off x="10067544" y="118872"/>
            <a:ext cx="1499616" cy="457200"/>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返回目录</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c977faf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6576" y="91440"/>
            <a:ext cx="4754880"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考点精练</a:t>
            </a:r>
            <a:endParaRPr lang="en-US" sz="2800" dirty="0"/>
          </a:p>
        </p:txBody>
      </p:sp>
      <p:pic>
        <p:nvPicPr>
          <p:cNvPr id="4" name="MasterShapeName?linknodeid=back_to_first_catalog" descr="preencoded.png">
            <a:hlinkClick r:id="rId3" action="ppaction://hlinksldjump"/>
          </p:cNvPr>
          <p:cNvPicPr>
            <a:picLocks noChangeAspect="1"/>
          </p:cNvPicPr>
          <p:nvPr/>
        </p:nvPicPr>
        <p:blipFill>
          <a:blip r:embed="rId4"/>
          <a:stretch>
            <a:fillRect/>
          </a:stretch>
        </p:blipFill>
        <p:spPr>
          <a:xfrm>
            <a:off x="9957816" y="64008"/>
            <a:ext cx="1737360" cy="557784"/>
          </a:xfrm>
          <a:prstGeom prst="rect">
            <a:avLst/>
          </a:prstGeom>
        </p:spPr>
      </p:pic>
      <p:sp>
        <p:nvSpPr>
          <p:cNvPr id="5" name="MasterShapeName?linknodeid=back_to_first_catalog&amp;color=RGB(255,255,255)">
            <a:hlinkClick r:id="rId3" action="ppaction://hlinksldjump"/>
          </p:cNvPr>
          <p:cNvSpPr/>
          <p:nvPr/>
        </p:nvSpPr>
        <p:spPr>
          <a:xfrm>
            <a:off x="10067544" y="118872"/>
            <a:ext cx="1499616" cy="457200"/>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返回目录</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df=775951f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6576" y="91440"/>
            <a:ext cx="4754880"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综合提升</a:t>
            </a:r>
            <a:endParaRPr lang="en-US" sz="2800" dirty="0"/>
          </a:p>
        </p:txBody>
      </p:sp>
      <p:pic>
        <p:nvPicPr>
          <p:cNvPr id="4" name="MasterShapeName?linknodeid=back_to_first_catalog" descr="preencoded.png">
            <a:hlinkClick r:id="rId3" action="ppaction://hlinksldjump"/>
          </p:cNvPr>
          <p:cNvPicPr>
            <a:picLocks noChangeAspect="1"/>
          </p:cNvPicPr>
          <p:nvPr/>
        </p:nvPicPr>
        <p:blipFill>
          <a:blip r:embed="rId4"/>
          <a:stretch>
            <a:fillRect/>
          </a:stretch>
        </p:blipFill>
        <p:spPr>
          <a:xfrm>
            <a:off x="9957816" y="64008"/>
            <a:ext cx="1737360" cy="557784"/>
          </a:xfrm>
          <a:prstGeom prst="rect">
            <a:avLst/>
          </a:prstGeom>
        </p:spPr>
      </p:pic>
      <p:sp>
        <p:nvSpPr>
          <p:cNvPr id="5" name="MasterShapeName?linknodeid=back_to_first_catalog&amp;color=RGB(255,255,255)">
            <a:hlinkClick r:id="rId3" action="ppaction://hlinksldjump"/>
          </p:cNvPr>
          <p:cNvSpPr/>
          <p:nvPr/>
        </p:nvSpPr>
        <p:spPr>
          <a:xfrm>
            <a:off x="10067544" y="118872"/>
            <a:ext cx="1499616" cy="457200"/>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返回目录</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3ef32cb00dcfdb2717453#tid=670a1157dae6f100089519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6576" y="91440"/>
            <a:ext cx="4754880" cy="521208"/>
          </a:xfrm>
          <a:prstGeom prst="rect">
            <a:avLst/>
          </a:prstGeom>
          <a:noFill/>
        </p:spPr>
        <p:txBody>
          <a:bodyPr/>
          <a:lstStyle/>
          <a:p>
            <a:endParaRPr lang="zh-CN" altLang="en-US"/>
          </a:p>
        </p:txBody>
      </p:sp>
      <p:pic>
        <p:nvPicPr>
          <p:cNvPr id="4" name="MasterShapeName?linknodeid=back_to_first_catalog" descr="preencoded.png">
            <a:hlinkClick r:id="rId3" action="ppaction://hlinksldjump"/>
          </p:cNvPr>
          <p:cNvPicPr>
            <a:picLocks noChangeAspect="1"/>
          </p:cNvPicPr>
          <p:nvPr/>
        </p:nvPicPr>
        <p:blipFill>
          <a:blip r:embed="rId4"/>
          <a:stretch>
            <a:fillRect/>
          </a:stretch>
        </p:blipFill>
        <p:spPr>
          <a:xfrm>
            <a:off x="9957816" y="64008"/>
            <a:ext cx="1737360" cy="557784"/>
          </a:xfrm>
          <a:prstGeom prst="rect">
            <a:avLst/>
          </a:prstGeom>
        </p:spPr>
      </p:pic>
      <p:sp>
        <p:nvSpPr>
          <p:cNvPr id="5" name="MasterShapeName?linknodeid=back_to_first_catalog&amp;color=RGB(255,255,255)">
            <a:hlinkClick r:id="rId3" action="ppaction://hlinksldjump"/>
          </p:cNvPr>
          <p:cNvSpPr/>
          <p:nvPr/>
        </p:nvSpPr>
        <p:spPr>
          <a:xfrm>
            <a:off x="10067544" y="118872"/>
            <a:ext cx="1499616" cy="457200"/>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返回目录</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image" Target="../media/image12.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6.xml"/><Relationship Id="rId1" Type="http://schemas.openxmlformats.org/officeDocument/2006/relationships/image" Target="../media/image15.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6.xml"/><Relationship Id="rId3" Type="http://schemas.openxmlformats.org/officeDocument/2006/relationships/slide" Target="slide45.xml"/><Relationship Id="rId2" Type="http://schemas.openxmlformats.org/officeDocument/2006/relationships/slide" Target="slide39.xml"/><Relationship Id="rId1" Type="http://schemas.openxmlformats.org/officeDocument/2006/relationships/slide" Target="slide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c2fbd33c?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考点2</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疑问句</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fc2fbd33c?vcp=1&amp;pid=165d5061f&amp;color=0,0,0&amp;tib=255,255,255&amp;iip=2&amp;vtp=1" descr="preencoded.png"/>
          <p:cNvPicPr>
            <a:picLocks noChangeAspect="1"/>
          </p:cNvPicPr>
          <p:nvPr/>
        </p:nvPicPr>
        <p:blipFill>
          <a:blip r:embed="rId1"/>
          <a:stretch>
            <a:fillRect/>
          </a:stretch>
        </p:blipFill>
        <p:spPr>
          <a:xfrm>
            <a:off x="7314093" y="996696"/>
            <a:ext cx="530352" cy="192024"/>
          </a:xfrm>
          <a:prstGeom prst="rect">
            <a:avLst/>
          </a:prstGeom>
        </p:spPr>
      </p:pic>
      <p:graphicFrame>
        <p:nvGraphicFramePr>
          <p:cNvPr id="11" name="P_5_BD#204d8884d?colgroup=3,9,12,9&amp;vcp=1&amp;pid=fc2fbd33c&amp;color=0,0,0&amp;vtp=1&amp;bbb=1&amp;hb=1"/>
          <p:cNvGraphicFramePr>
            <a:graphicFrameLocks noGrp="1"/>
          </p:cNvGraphicFramePr>
          <p:nvPr/>
        </p:nvGraphicFramePr>
        <p:xfrm>
          <a:off x="502920" y="1435100"/>
          <a:ext cx="11137392" cy="2893568"/>
        </p:xfrm>
        <a:graphic>
          <a:graphicData uri="http://schemas.openxmlformats.org/drawingml/2006/table">
            <a:tbl>
              <a:tblPr/>
              <a:tblGrid>
                <a:gridCol w="1280160"/>
                <a:gridCol w="3088843"/>
                <a:gridCol w="3796589"/>
                <a:gridCol w="297180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22017">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答语用yes或</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no来回答的疑问句称为一般疑问句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句末要用问号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（1）be动词+主语+其他?</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2）助动词+主语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+动词原</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3）情态动词+主语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原形</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school</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bike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自行车去上学吗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doesn't.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他不骑</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P_5_BD#204d8884d?colgroup=3,9,12,9&amp;vcp=1&amp;pid=fc2fbd33c&amp;color=0,0,0&amp;vtp=1&amp;bt=1&amp;bbb=1&amp;hb=1"/>
          <p:cNvGraphicFramePr>
            <a:graphicFrameLocks noGrp="1"/>
          </p:cNvGraphicFramePr>
          <p:nvPr/>
        </p:nvGraphicFramePr>
        <p:xfrm>
          <a:off x="502920" y="1441005"/>
          <a:ext cx="11137392" cy="5014977"/>
        </p:xfrm>
        <a:graphic>
          <a:graphicData uri="http://schemas.openxmlformats.org/drawingml/2006/table">
            <a:tbl>
              <a:tblPr/>
              <a:tblGrid>
                <a:gridCol w="1280160"/>
                <a:gridCol w="2962656"/>
                <a:gridCol w="3688690"/>
                <a:gridCol w="3205886"/>
              </a:tblGrid>
              <a:tr h="455105">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59872">
                <a:tc>
                  <a:txBody>
                    <a:bodyPr/>
                    <a:lstStyle/>
                    <a:p>
                      <a:pPr mar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特殊疑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由what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who</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whose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which</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等疑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问代词和where</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when</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why</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疑问副词引导的疑问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句叫作特殊疑问句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句末用问号</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并且要</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根据实际情况作具体</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回答</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不能用</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yes或</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来回答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）对主语或主语的定语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提问：特殊疑问词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主语）+谓语+其他？</a:t>
                      </a:r>
                      <a:endParaRPr lang="en-US" altLang="zh-CN" sz="1200" dirty="0"/>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2）对其他部分提问</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：特</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殊疑问词</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+一般疑问句?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give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talk</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谁将给我们做报告</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When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school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every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day</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你每天什么时候去上学</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vtp=1&amp;bt=1&amp;bbb=1"/>
          <p:cNvSpPr txBox="1"/>
          <p:nvPr/>
        </p:nvSpPr>
        <p:spPr>
          <a:xfrm>
            <a:off x="11024759" y="896114"/>
            <a:ext cx="615553" cy="426271"/>
          </a:xfrm>
          <a:prstGeom prst="rect">
            <a:avLst/>
          </a:prstGeom>
          <a:noFill/>
        </p:spPr>
        <p:txBody>
          <a:bodyPr vert="horz" wrap="none" lIns="0" tIns="0" rIns="0" bIns="0" rtlCol="0">
            <a:spAutoFit/>
          </a:bodyPr>
          <a:lstStyle/>
          <a:p>
            <a:pPr algn="r">
              <a:lnSpc>
                <a:spcPts val="35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P_5_BD#204d8884d?colgroup=3,9,12,9&amp;vcp=1&amp;pid=fc2fbd33c&amp;color=0,0,0&amp;vtp=1&amp;bt=1&amp;bbb=1&amp;hb=1"/>
          <p:cNvGraphicFramePr>
            <a:graphicFrameLocks noGrp="1"/>
          </p:cNvGraphicFramePr>
          <p:nvPr/>
        </p:nvGraphicFramePr>
        <p:xfrm>
          <a:off x="502920" y="2055942"/>
          <a:ext cx="11137392" cy="3819144"/>
        </p:xfrm>
        <a:graphic>
          <a:graphicData uri="http://schemas.openxmlformats.org/drawingml/2006/table">
            <a:tbl>
              <a:tblPr/>
              <a:tblGrid>
                <a:gridCol w="1280160"/>
                <a:gridCol w="2962656"/>
                <a:gridCol w="3337560"/>
                <a:gridCol w="3557016"/>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47593">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选择疑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提出两种或两种以上</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的情况让对方选择的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疑问句叫作选择疑问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句末要用问号</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回答时通常用完整的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句子</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口语中也可以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用省略句回答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（1）一般疑问句+or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+备选项？</a:t>
                      </a:r>
                      <a:endParaRPr lang="en-US" altLang="zh-CN" sz="120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2）特殊疑问句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备选项A</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+or+备选项B？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from</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South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North?你来自南方还是北方？</a:t>
                      </a:r>
                      <a:endParaRPr lang="en-US" altLang="zh-CN" sz="120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North.北方</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algn="l" hangingPunct="0">
                        <a:lnSpc>
                          <a:spcPct val="130000"/>
                        </a:lnSpc>
                      </a:pPr>
                      <a:endParaRPr lang="en-US" altLang="zh-CN" sz="24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vtp=1&amp;bt=1&amp;bbb=1"/>
          <p:cNvSpPr txBox="1"/>
          <p:nvPr/>
        </p:nvSpPr>
        <p:spPr>
          <a:xfrm>
            <a:off x="11024759" y="1439484"/>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P_5_BD#204d8884d?colgroup=3,9,12,9&amp;vcp=1&amp;pid=fc2fbd33c&amp;color=0,0,0&amp;mp=1&amp;vtp=1&amp;bt=1&amp;bbb=1&amp;hb=1"/>
          <p:cNvGraphicFramePr>
            <a:graphicFrameLocks noGrp="1"/>
          </p:cNvGraphicFramePr>
          <p:nvPr/>
        </p:nvGraphicFramePr>
        <p:xfrm>
          <a:off x="502920" y="1434211"/>
          <a:ext cx="11137392" cy="4989640"/>
        </p:xfrm>
        <a:graphic>
          <a:graphicData uri="http://schemas.openxmlformats.org/drawingml/2006/table">
            <a:tbl>
              <a:tblPr/>
              <a:tblGrid>
                <a:gridCol w="1280160"/>
                <a:gridCol w="2962656"/>
                <a:gridCol w="3622853"/>
                <a:gridCol w="3271723"/>
              </a:tblGrid>
              <a:tr h="452374">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7266">
                <a:tc>
                  <a:txBody>
                    <a:bodyPr/>
                    <a:lstStyle/>
                    <a:p>
                      <a:pPr mar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选择疑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提出两种或两种以上</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的情况让对方选择的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疑问句叫作选择疑问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句末要用问号</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回答时通常用完整的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句子</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口语中也可以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用省略句回答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（1）一般疑问句+or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+备选项</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2）特殊疑问句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备选项A</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+or+备选项B？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would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like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coffee</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你想喝什么</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茶还是咖啡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./Coffee./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Both./</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Either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./Neither.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咖啡</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两种都要</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任意一种都可以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/都</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不要</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mp=1&amp;vtp=1&amp;bt=1&amp;bbb=1"/>
          <p:cNvSpPr txBox="1"/>
          <p:nvPr/>
        </p:nvSpPr>
        <p:spPr>
          <a:xfrm>
            <a:off x="11024759" y="896114"/>
            <a:ext cx="615553" cy="416653"/>
          </a:xfrm>
          <a:prstGeom prst="rect">
            <a:avLst/>
          </a:prstGeom>
          <a:noFill/>
        </p:spPr>
        <p:txBody>
          <a:bodyPr vert="horz" wrap="none" lIns="0" tIns="0" rIns="0" bIns="0" rtlCol="0">
            <a:spAutoFit/>
          </a:bodyPr>
          <a:lstStyle/>
          <a:p>
            <a:pPr algn="r">
              <a:lnSpc>
                <a:spcPts val="34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P_5_BD#204d8884d?colgroup=3,9,12,9&amp;vcp=1&amp;pid=fc2fbd33c&amp;color=0,0,0&amp;vtp=1&amp;bt=1&amp;bbb=1&amp;hb=1"/>
          <p:cNvGraphicFramePr>
            <a:graphicFrameLocks noGrp="1"/>
          </p:cNvGraphicFramePr>
          <p:nvPr/>
        </p:nvGraphicFramePr>
        <p:xfrm>
          <a:off x="502920" y="1567754"/>
          <a:ext cx="11137392" cy="4847676"/>
        </p:xfrm>
        <a:graphic>
          <a:graphicData uri="http://schemas.openxmlformats.org/drawingml/2006/table">
            <a:tbl>
              <a:tblPr/>
              <a:tblGrid>
                <a:gridCol w="1280160"/>
                <a:gridCol w="2962656"/>
                <a:gridCol w="3549701"/>
                <a:gridCol w="3344875"/>
              </a:tblGrid>
              <a:tr h="435247">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2429">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反意疑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在陈述部分</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/祈使句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之后附上一个简短问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对前面所叙述的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事实提出疑问反意疑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问句前后两部分必须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遵循的原则是“三同</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一反</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（1）陈述句为there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be句型时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其附加疑问部分用</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2）当陈述部分含有</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little</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few</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hardly</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seldom</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never</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等词时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其表示否定意义</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其附加疑问部分用肯定形式</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something</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wrong</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isn't</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?这辆车出毛病了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不是吗？</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speaks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little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English</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does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?汤姆几乎不说英语</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algn="l" hangingPunct="0">
                        <a:lnSpc>
                          <a:spcPct val="130000"/>
                        </a:lnSpc>
                      </a:pPr>
                      <a:endParaRPr lang="en-US" altLang="zh-CN" sz="24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vtp=1&amp;bt=1&amp;bbb=1"/>
          <p:cNvSpPr txBox="1"/>
          <p:nvPr/>
        </p:nvSpPr>
        <p:spPr>
          <a:xfrm>
            <a:off x="11024759" y="951296"/>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P_5_BD#204d8884d?colgroup=3,9,12,9&amp;vcp=1&amp;pid=fc2fbd33c&amp;color=0,0,0&amp;mp=1&amp;vtp=1&amp;bt=1&amp;bbb=1&amp;hb=1"/>
          <p:cNvGraphicFramePr>
            <a:graphicFrameLocks noGrp="1"/>
          </p:cNvGraphicFramePr>
          <p:nvPr/>
        </p:nvGraphicFramePr>
        <p:xfrm>
          <a:off x="502920" y="1799148"/>
          <a:ext cx="11137392" cy="3881276"/>
        </p:xfrm>
        <a:graphic>
          <a:graphicData uri="http://schemas.openxmlformats.org/drawingml/2006/table">
            <a:tbl>
              <a:tblPr/>
              <a:tblGrid>
                <a:gridCol w="1280160"/>
                <a:gridCol w="2962656"/>
                <a:gridCol w="3674059"/>
                <a:gridCol w="3220517"/>
              </a:tblGrid>
              <a:tr h="421860">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454302">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反意疑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即：人称相同</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时态相同</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肯后否</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前否后肯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）肯定型祈使句的反意</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疑问句通常使用</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4）以</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开头的祈使句的附加疑问部分常用shall</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以Let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us开头的祈使句的附加疑问部分常用will</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?来这里</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好吗？</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shall</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我们走吧</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好吗？</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?让我们走吧</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好吗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algn="l" hangingPunct="0">
                        <a:lnSpc>
                          <a:spcPct val="130000"/>
                        </a:lnSpc>
                      </a:pPr>
                      <a:endParaRPr lang="en-US" altLang="zh-CN" sz="24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mp=1&amp;vtp=1&amp;bt=1&amp;bbb=1"/>
          <p:cNvSpPr txBox="1"/>
          <p:nvPr/>
        </p:nvSpPr>
        <p:spPr>
          <a:xfrm>
            <a:off x="11024759" y="1182690"/>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P_5_BD#204d8884d?colgroup=3,9,12,9&amp;vcp=1&amp;pid=fc2fbd33c&amp;color=0,0,0&amp;mp=1&amp;vtp=1&amp;bt=1&amp;bbb=1&amp;hb=1"/>
          <p:cNvGraphicFramePr>
            <a:graphicFrameLocks noGrp="1"/>
          </p:cNvGraphicFramePr>
          <p:nvPr/>
        </p:nvGraphicFramePr>
        <p:xfrm>
          <a:off x="502920" y="1818198"/>
          <a:ext cx="11137392" cy="3759073"/>
        </p:xfrm>
        <a:graphic>
          <a:graphicData uri="http://schemas.openxmlformats.org/drawingml/2006/table">
            <a:tbl>
              <a:tblPr/>
              <a:tblGrid>
                <a:gridCol w="1280160"/>
                <a:gridCol w="2962656"/>
                <a:gridCol w="4120286"/>
                <a:gridCol w="2774290"/>
              </a:tblGrid>
              <a:tr h="407588">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04505">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反意疑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即：人称相同</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时态相同</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肯后否</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前否后肯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）主从复合句构成反意疑问句时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附加疑问部分通常与主句在主谓上保持一致</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如果主从复合句为“</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think/believe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宾语从句”</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附加疑问部分应与宾语从句在主谓上保持一致</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runs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fastest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doesn't</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?我认为在所有人中汤姆跑得最快</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不是吗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204d8884d?colgroup=3,9,12,9&amp;vcp=1&amp;pid=fc2fbd33c&amp;color=0,0,0&amp;mp=1&amp;vtp=1&amp;bt=1&amp;bbb=1"/>
          <p:cNvSpPr txBox="1"/>
          <p:nvPr/>
        </p:nvSpPr>
        <p:spPr>
          <a:xfrm>
            <a:off x="11024759" y="1201740"/>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204d8884d?vcp=1&amp;pid=fc2fbd33c&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8667" y="2680337"/>
            <a:ext cx="1188720"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204d8884d?vcp=1&amp;pid=fc2fbd33c&amp;color=0,0,0&amp;vtp=1&amp;bt=1&amp;bbb=1"/>
          <p:cNvSpPr/>
          <p:nvPr/>
        </p:nvSpPr>
        <p:spPr>
          <a:xfrm>
            <a:off x="502920" y="2584325"/>
            <a:ext cx="11183112" cy="2150999"/>
          </a:xfrm>
          <a:prstGeom prst="rect">
            <a:avLst/>
          </a:prstGeom>
          <a:noFill/>
        </p:spPr>
        <p:txBody>
          <a:bodyPr wrap="none" lIns="0" tIns="0" rIns="0" bIns="0" rtlCol="0" anchor="t"/>
          <a:lstStyle/>
          <a:p>
            <a:pPr algn="l">
              <a:lnSpc>
                <a:spcPts val="4400"/>
              </a:lnSpc>
            </a:pP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反意疑问句的答语: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（1）肯定陈述句+否定问句</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肯定回答：Yes,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肯定结构。</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否定回答：No,</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否定结构。</a:t>
            </a:r>
            <a:endParaRPr lang="en-US" altLang="zh-CN" sz="1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04d8884d?sp=1&amp;vcp=1&amp;pid=fc2fbd33c&amp;color=0,0,0&amp;vtp=1&amp;bt=1&amp;bbb=1"/>
          <p:cNvSpPr/>
          <p:nvPr/>
        </p:nvSpPr>
        <p:spPr>
          <a:xfrm>
            <a:off x="502920" y="1187325"/>
            <a:ext cx="11183112" cy="49449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（2）否定陈述句+肯定问句</a:t>
            </a:r>
            <a:endParaRPr lang="en-US" altLang="zh-CN" sz="2400" dirty="0"/>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肯定回答</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否定结构。</a:t>
            </a:r>
            <a:endParaRPr lang="en-US" altLang="zh-CN" sz="2400" dirty="0"/>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否定回答</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肯定结构。</a:t>
            </a:r>
            <a:endParaRPr lang="en-US" altLang="zh-CN" sz="2400" dirty="0"/>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aren't</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你来了，</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不是吗？</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Yes,</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am./No,</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I'm</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not.</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是的，我来了。/不，我没来。</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●—You</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can't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swim,</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can</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you</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?你不会游泳，对吧？</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No,</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can't./Yes,</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a:t>
            </a:r>
            <a:r>
              <a:rPr kumimoji="0" lang="en-US" altLang="zh-CN" sz="24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can.</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是的，我不会。/不，我会。</a:t>
            </a:r>
            <a:endParaRPr lang="en-US" altLang="zh-CN" sz="24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3d0e663a?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考点3</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祈使句</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a3d0e663a?vcp=1&amp;pid=165d5061f&amp;color=0,0,0&amp;tib=255,255,255&amp;iip=4&amp;vtp=1" descr="preencoded.png"/>
          <p:cNvPicPr>
            <a:picLocks noChangeAspect="1"/>
          </p:cNvPicPr>
          <p:nvPr/>
        </p:nvPicPr>
        <p:blipFill>
          <a:blip r:embed="rId1"/>
          <a:stretch>
            <a:fillRect/>
          </a:stretch>
        </p:blipFill>
        <p:spPr>
          <a:xfrm>
            <a:off x="7314093" y="996696"/>
            <a:ext cx="530352" cy="192024"/>
          </a:xfrm>
          <a:prstGeom prst="rect">
            <a:avLst/>
          </a:prstGeom>
        </p:spPr>
      </p:pic>
      <p:sp>
        <p:nvSpPr>
          <p:cNvPr id="4" name="P_5_BD#56188f526?vcp=1&amp;pid=a3d0e663a&amp;color=0,0,0&amp;vtp=1&amp;bbb=1&amp;hb=1"/>
          <p:cNvSpPr/>
          <p:nvPr/>
        </p:nvSpPr>
        <p:spPr>
          <a:xfrm>
            <a:off x="502920" y="1308100"/>
            <a:ext cx="11183112" cy="1592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祈使句的主语一般是第二人称you，但往往省略，谓语一般用动词原形</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，祈使句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句末用感叹号或句号</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，表达请求、建议、命令、劝告、警告、禁止等语气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。祈使句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一般没有时态的变化</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，也不能与情态动词连用。</a:t>
            </a:r>
            <a:endParaRPr lang="en-US" altLang="zh-CN" sz="2400" dirty="0"/>
          </a:p>
        </p:txBody>
      </p:sp>
      <p:graphicFrame>
        <p:nvGraphicFramePr>
          <p:cNvPr id="20" name="P_5_BD#56188f526?colgroup=5,13,15&amp;vcp=1&amp;pid=a3d0e663a&amp;color=0,0,0&amp;vtp=1&amp;bbb=1&amp;hb=1"/>
          <p:cNvGraphicFramePr>
            <a:graphicFrameLocks noGrp="1"/>
          </p:cNvGraphicFramePr>
          <p:nvPr/>
        </p:nvGraphicFramePr>
        <p:xfrm>
          <a:off x="502920" y="3022600"/>
          <a:ext cx="11146536" cy="3442907"/>
        </p:xfrm>
        <a:graphic>
          <a:graphicData uri="http://schemas.openxmlformats.org/drawingml/2006/table">
            <a:tbl>
              <a:tblPr/>
              <a:tblGrid>
                <a:gridCol w="1837944"/>
                <a:gridCol w="4407408"/>
                <a:gridCol w="4901184"/>
              </a:tblGrid>
              <a:tr h="48787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肯定形式&amp;例句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否定形式&amp;例句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rowSpan="2">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动词原形（+宾语+其他）.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Don't+动词原形（+其他）.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2853">
                <a:tc vMerge="1">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seat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please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.请这</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边坐</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forget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不要忘记我</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rowSpan="2">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Be+表语（+其他）.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be+表语（+其他）.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2853">
                <a:tc vMerge="1">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quiet,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please.请安静</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late.</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不要迟到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P_5_BD#56188f526?colgroup=5,13,15&amp;vcp=1&amp;pid=a3d0e663a&amp;color=0,0,0&amp;mp=1&amp;vtp=1&amp;bt=1&amp;bbb=1&amp;hb=1"/>
          <p:cNvGraphicFramePr>
            <a:graphicFrameLocks noGrp="1"/>
          </p:cNvGraphicFramePr>
          <p:nvPr/>
        </p:nvGraphicFramePr>
        <p:xfrm>
          <a:off x="502920" y="1512570"/>
          <a:ext cx="11146536" cy="4907471"/>
        </p:xfrm>
        <a:graphic>
          <a:graphicData uri="http://schemas.openxmlformats.org/drawingml/2006/table">
            <a:tbl>
              <a:tblPr/>
              <a:tblGrid>
                <a:gridCol w="1837944"/>
                <a:gridCol w="4407408"/>
                <a:gridCol w="4901184"/>
              </a:tblGrid>
              <a:tr h="48787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肯定形式&amp;例句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否定形式&amp;例句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rowSpan="2">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Let+宾语+动词原形（+其他）.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Let+宾语+not+动词原形（+其他）.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2853">
                <a:tc vMerge="1">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help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.让我来帮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让他不要走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71041">
                <a:tc rowSpan="2">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No/Never型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No+动名词/名词.</a:t>
                      </a:r>
                      <a:endParaRPr lang="en-US" altLang="zh-CN" sz="1200" dirty="0"/>
                    </a:p>
                    <a:p>
                      <a:pPr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smoking!</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禁止吸烟</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71041">
                <a:tc vMerge="1">
                  <a:tcPr/>
                </a:tc>
                <a:tc>
                  <a:txBody>
                    <a:bodyPr/>
                    <a:lstStyle/>
                    <a:p>
                      <a:pPr algn="ctr"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Never+动词原形.</a:t>
                      </a:r>
                      <a:endParaRPr lang="en-US" altLang="zh-CN" sz="1200" dirty="0"/>
                    </a:p>
                    <a:p>
                      <a:pPr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Never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give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up!</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永不放弃</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56188f526?colgroup=5,13,15&amp;vcp=1&amp;pid=a3d0e663a&amp;color=0,0,0&amp;mp=1&amp;vtp=1&amp;bt=1&amp;bbb=1"/>
          <p:cNvSpPr txBox="1"/>
          <p:nvPr/>
        </p:nvSpPr>
        <p:spPr>
          <a:xfrm>
            <a:off x="11033903" y="896112"/>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56188f526?vcp=1&amp;pid=a3d0e663a&amp;color=0,0,0&amp;mp=1&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8667" y="3241677"/>
            <a:ext cx="1188720"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_BD#56188f526?vcp=1&amp;pid=a3d0e663a&amp;color=0,0,0&amp;mp=1&amp;vtp=1&amp;bt=1&amp;bbb=1"/>
          <p:cNvSpPr/>
          <p:nvPr/>
        </p:nvSpPr>
        <p:spPr>
          <a:xfrm>
            <a:off x="502920" y="3145665"/>
            <a:ext cx="11183112" cy="1033399"/>
          </a:xfrm>
          <a:prstGeom prst="rect">
            <a:avLst/>
          </a:prstGeom>
          <a:noFill/>
        </p:spPr>
        <p:txBody>
          <a:bodyPr wrap="none" lIns="0" tIns="0" rIns="0" bIns="0" rtlCol="0" anchor="t"/>
          <a:lstStyle/>
          <a:p>
            <a:pPr algn="l">
              <a:lnSpc>
                <a:spcPts val="4400"/>
              </a:lnSpc>
            </a:pP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Do+动词原形（+其他）！”表示一种强烈的感情或请求，do</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起强调作用。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t>
            </a: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Do</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run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away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quickly!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快逃走吧！</a:t>
            </a:r>
            <a:endParaRPr lang="en-US" altLang="zh-CN" sz="1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8c5136a1?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考点4</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感叹句</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78c5136a1?vcp=1&amp;pid=165d5061f&amp;color=0,0,0&amp;tib=255,255,255&amp;iip=6&amp;vtp=1" descr="preencoded.png"/>
          <p:cNvPicPr>
            <a:picLocks noChangeAspect="1"/>
          </p:cNvPicPr>
          <p:nvPr/>
        </p:nvPicPr>
        <p:blipFill>
          <a:blip r:embed="rId1"/>
          <a:stretch>
            <a:fillRect/>
          </a:stretch>
        </p:blipFill>
        <p:spPr>
          <a:xfrm>
            <a:off x="7314093" y="996696"/>
            <a:ext cx="530352" cy="192024"/>
          </a:xfrm>
          <a:prstGeom prst="rect">
            <a:avLst/>
          </a:prstGeom>
        </p:spPr>
      </p:pic>
      <p:graphicFrame>
        <p:nvGraphicFramePr>
          <p:cNvPr id="23" name="P_5_BD#e1806c4ae?colgroup=3,12,19&amp;vcp=1&amp;pid=78c5136a1&amp;color=0,0,0&amp;vtp=1&amp;bbb=1&amp;hb=1"/>
          <p:cNvGraphicFramePr>
            <a:graphicFrameLocks noGrp="1"/>
          </p:cNvGraphicFramePr>
          <p:nvPr/>
        </p:nvGraphicFramePr>
        <p:xfrm>
          <a:off x="502920" y="1435100"/>
          <a:ext cx="11137392" cy="3382010"/>
        </p:xfrm>
        <a:graphic>
          <a:graphicData uri="http://schemas.openxmlformats.org/drawingml/2006/table">
            <a:tbl>
              <a:tblPr/>
              <a:tblGrid>
                <a:gridCol w="1143000"/>
                <a:gridCol w="3986784"/>
                <a:gridCol w="6007608"/>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rowSpan="3">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what引</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导的感</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叹句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What+a/an+形容词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+可数名词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单数</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clever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!他是个多么聪明</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的男孩啊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vMerge="1">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What+形容词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+可数名词复数</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beautiful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flowers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!它们是多</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么漂亮的花啊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vMerge="1">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What+形容词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+不可数名词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is!天气多好啊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P_5_BD#e1806c4ae?colgroup=3,12,19&amp;vcp=1&amp;pid=78c5136a1&amp;color=0,0,0&amp;mp=1&amp;vtp=1&amp;bt=1&amp;bbb=1&amp;hb=1"/>
          <p:cNvGraphicFramePr>
            <a:graphicFrameLocks noGrp="1"/>
          </p:cNvGraphicFramePr>
          <p:nvPr/>
        </p:nvGraphicFramePr>
        <p:xfrm>
          <a:off x="502920" y="1649860"/>
          <a:ext cx="11137392" cy="2906522"/>
        </p:xfrm>
        <a:graphic>
          <a:graphicData uri="http://schemas.openxmlformats.org/drawingml/2006/table">
            <a:tbl>
              <a:tblPr/>
              <a:tblGrid>
                <a:gridCol w="1143000"/>
                <a:gridCol w="3986784"/>
                <a:gridCol w="6007608"/>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rowSpan="3">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how引</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导的感</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叹句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How+形容词（+a/an</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+可数名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词单数</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nice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skirt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!这条裙子多漂亮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呀</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vMerge="1">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How+形容词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/副词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look!你气色真好!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vMerge="1">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How+主语+谓语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time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flies!光阴似箭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P_5_BD#e1806c4ae?vcp=1&amp;pid=78c5136a1&amp;color=0,0,0&amp;mp=1&amp;vtp=1&amp;bbb=1&amp;hb=1"/>
          <p:cNvSpPr/>
          <p:nvPr/>
        </p:nvSpPr>
        <p:spPr>
          <a:xfrm>
            <a:off x="502920" y="4685160"/>
            <a:ext cx="11183112" cy="1592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注意：what引导的感叹句与how引导的感叹句可以互换。</a:t>
            </a:r>
            <a:endParaRPr lang="en-US" altLang="zh-CN" sz="2400" dirty="0"/>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beautiful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girl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beautiful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girl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她是个多么漂亮的女</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孩啊</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2" name="P_5_BD#e1806c4ae?colgroup=3,12,19&amp;vcp=1&amp;pid=78c5136a1&amp;color=0,0,0&amp;mp=1&amp;vtp=1&amp;bt=1&amp;bbb=1"/>
          <p:cNvSpPr txBox="1"/>
          <p:nvPr/>
        </p:nvSpPr>
        <p:spPr>
          <a:xfrm>
            <a:off x="11024759" y="1033402"/>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889416fb?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考点5</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be句型（存在句</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e889416fb?vcp=1&amp;pid=165d5061f&amp;color=0,0,0&amp;tib=255,255,255&amp;iip=7&amp;vtp=1" descr="preencoded.png"/>
          <p:cNvPicPr>
            <a:picLocks noChangeAspect="1"/>
          </p:cNvPicPr>
          <p:nvPr/>
        </p:nvPicPr>
        <p:blipFill>
          <a:blip r:embed="rId1"/>
          <a:stretch>
            <a:fillRect/>
          </a:stretch>
        </p:blipFill>
        <p:spPr>
          <a:xfrm>
            <a:off x="8684074" y="996696"/>
            <a:ext cx="530352" cy="192024"/>
          </a:xfrm>
          <a:prstGeom prst="rect">
            <a:avLst/>
          </a:prstGeom>
        </p:spPr>
      </p:pic>
      <p:sp>
        <p:nvSpPr>
          <p:cNvPr id="4" name="P_5_BD#274c50d64?vcp=1&amp;pid=e889416fb&amp;color=0,0,0&amp;vtp=1&amp;bbb=1&amp;hb=1"/>
          <p:cNvSpPr/>
          <p:nvPr/>
        </p:nvSpPr>
        <p:spPr>
          <a:xfrm>
            <a:off x="502920" y="1308100"/>
            <a:ext cx="11183112" cy="10333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be句型意为“（某地/某时）有某人/某物”，表示人或事物的存在。There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后</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面的名词是句子的主语</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，be动词的形式遵循“就近原则”。</a:t>
            </a:r>
            <a:endParaRPr lang="en-US" altLang="zh-CN" sz="24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274c50d64?sp=1&amp;vcp=1&amp;pid=e889416fb&amp;color=0,0,0&amp;vtp=1&amp;bt=1&amp;bbb=1"/>
          <p:cNvSpPr/>
          <p:nvPr/>
        </p:nvSpPr>
        <p:spPr>
          <a:xfrm>
            <a:off x="502920" y="1182055"/>
            <a:ext cx="11183112" cy="474599"/>
          </a:xfrm>
          <a:prstGeom prst="rect">
            <a:avLst/>
          </a:prstGeom>
          <a:noFill/>
        </p:spPr>
        <p:txBody>
          <a:bodyPr wrap="none" lIns="0" tIns="0" rIns="0" bIns="0" rtlCol="0" anchor="t"/>
          <a:lstStyle/>
          <a:p>
            <a:pPr algn="l">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1.there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be句型的用法</a:t>
            </a:r>
            <a:endParaRPr lang="en-US" altLang="zh-CN" sz="2400" dirty="0"/>
          </a:p>
        </p:txBody>
      </p:sp>
      <p:graphicFrame>
        <p:nvGraphicFramePr>
          <p:cNvPr id="26" name="P_5_BD#274c50d64?colgroup=3,9,22&amp;vcp=1&amp;pid=e889416fb&amp;color=0,0,0&amp;vtp=1&amp;bbb=1&amp;hb=1"/>
          <p:cNvGraphicFramePr>
            <a:graphicFrameLocks noGrp="1"/>
          </p:cNvGraphicFramePr>
          <p:nvPr/>
        </p:nvGraphicFramePr>
        <p:xfrm>
          <a:off x="502920" y="1786829"/>
          <a:ext cx="11155680" cy="4345686"/>
        </p:xfrm>
        <a:graphic>
          <a:graphicData uri="http://schemas.openxmlformats.org/drawingml/2006/table">
            <a:tbl>
              <a:tblPr/>
              <a:tblGrid>
                <a:gridCol w="1069848"/>
                <a:gridCol w="3191256"/>
                <a:gridCol w="6894576"/>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肯定句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three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family</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我家有三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口人</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33829">
                <a:tc>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否定句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books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desk</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.桌上没有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一些书</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bike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behind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tree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.树后面没有自</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行车</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ctr"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clocks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living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room</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?客厅</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里有时钟吗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274c50d64?sp=1&amp;vcp=1&amp;pid=e889416fb&amp;color=0,0,0&amp;vtp=1&amp;bt=1&amp;bbb=1"/>
          <p:cNvSpPr/>
          <p:nvPr/>
        </p:nvSpPr>
        <p:spPr>
          <a:xfrm>
            <a:off x="502920" y="2129792"/>
            <a:ext cx="11183112" cy="474599"/>
          </a:xfrm>
          <a:prstGeom prst="rect">
            <a:avLst/>
          </a:prstGeom>
          <a:noFill/>
        </p:spPr>
        <p:txBody>
          <a:bodyPr wrap="none" lIns="0" tIns="0" rIns="0" bIns="0" rtlCol="0" anchor="t"/>
          <a:lstStyle/>
          <a:p>
            <a:pPr algn="l">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2.There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be句型常见的几种时态</a:t>
            </a:r>
            <a:endParaRPr lang="en-US" altLang="zh-CN" sz="2400" dirty="0"/>
          </a:p>
        </p:txBody>
      </p:sp>
      <p:graphicFrame>
        <p:nvGraphicFramePr>
          <p:cNvPr id="27" name="P_5_BD#274c50d64?colgroup=7,28&amp;vcp=1&amp;pid=e889416fb&amp;color=0,0,0&amp;vtp=1&amp;bbb=1"/>
          <p:cNvGraphicFramePr>
            <a:graphicFrameLocks noGrp="1"/>
          </p:cNvGraphicFramePr>
          <p:nvPr/>
        </p:nvGraphicFramePr>
        <p:xfrm>
          <a:off x="502920" y="2734567"/>
          <a:ext cx="11155680" cy="2450211"/>
        </p:xfrm>
        <a:graphic>
          <a:graphicData uri="http://schemas.openxmlformats.org/drawingml/2006/table">
            <a:tbl>
              <a:tblPr/>
              <a:tblGrid>
                <a:gridCol w="2441448"/>
                <a:gridCol w="8714232"/>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一般现在时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is/are+主语（+其他）.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一般过去时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was/were/used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be+主语（+其他）.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一般将来时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be+主语（+其他）.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现在完成时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has/have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been+主语（+其他）.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ef042255?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考点6</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主谓一致</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6ef042255?vcp=1&amp;pid=165d5061f&amp;color=0,0,0&amp;tib=255,255,255&amp;iip=8&amp;vtp=1" descr="preencoded.png"/>
          <p:cNvPicPr>
            <a:picLocks noChangeAspect="1"/>
          </p:cNvPicPr>
          <p:nvPr/>
        </p:nvPicPr>
        <p:blipFill>
          <a:blip r:embed="rId1"/>
          <a:stretch>
            <a:fillRect/>
          </a:stretch>
        </p:blipFill>
        <p:spPr>
          <a:xfrm>
            <a:off x="7491893" y="996696"/>
            <a:ext cx="530352" cy="192024"/>
          </a:xfrm>
          <a:prstGeom prst="rect">
            <a:avLst/>
          </a:prstGeom>
        </p:spPr>
      </p:pic>
      <p:pic>
        <p:nvPicPr>
          <p:cNvPr id="4" name="C_5#c5370aa3d?vcp=1&amp;pid=6ef042255&amp;color=0,0,0&amp;tib=255,255,255&amp;vtp=1" descr="preencoded.png"/>
          <p:cNvPicPr>
            <a:picLocks noChangeAspect="1"/>
          </p:cNvPicPr>
          <p:nvPr/>
        </p:nvPicPr>
        <p:blipFill>
          <a:blip r:embed="rId2"/>
          <a:stretch>
            <a:fillRect/>
          </a:stretch>
        </p:blipFill>
        <p:spPr>
          <a:xfrm>
            <a:off x="347472" y="1485963"/>
            <a:ext cx="173736" cy="210312"/>
          </a:xfrm>
          <a:prstGeom prst="rect">
            <a:avLst/>
          </a:prstGeom>
        </p:spPr>
      </p:pic>
      <p:sp>
        <p:nvSpPr>
          <p:cNvPr id="5" name="C_5_BD#c5370aa3d?vcp=1&amp;pid=6ef042255&amp;color=38,95,172&amp;vtp=1&amp;bbb=1"/>
          <p:cNvSpPr/>
          <p:nvPr/>
        </p:nvSpPr>
        <p:spPr>
          <a:xfrm>
            <a:off x="685800" y="1364043"/>
            <a:ext cx="11000232" cy="426720"/>
          </a:xfrm>
          <a:prstGeom prst="rect">
            <a:avLst/>
          </a:prstGeom>
          <a:noFill/>
        </p:spPr>
        <p:txBody>
          <a:bodyPr wrap="none" lIns="0" tIns="0" rIns="0" bIns="0" rtlCol="0" anchor="ctr"/>
          <a:lstStyle/>
          <a:p>
            <a:pPr algn="l">
              <a:lnSpc>
                <a:spcPts val="3400"/>
              </a:lnSpc>
            </a:pP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考向1</a:t>
            </a:r>
            <a:r>
              <a:rPr lang="en-US" altLang="zh-CN" sz="2800" b="1" i="0" dirty="0">
                <a:solidFill>
                  <a:srgbClr val="265FAC"/>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语法一致</a:t>
            </a:r>
            <a:endParaRPr lang="en-US" altLang="zh-CN" sz="2800" b="1" dirty="0"/>
          </a:p>
        </p:txBody>
      </p:sp>
      <p:sp>
        <p:nvSpPr>
          <p:cNvPr id="6" name="P_6_BD#8a7a7c6b6?vcp=1&amp;pid=c5370aa3d&amp;color=0,0,0&amp;vtp=1&amp;bbb=1&amp;hb=1"/>
          <p:cNvSpPr/>
          <p:nvPr/>
        </p:nvSpPr>
        <p:spPr>
          <a:xfrm>
            <a:off x="502920" y="1803400"/>
            <a:ext cx="11183112" cy="1592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语法一致原则主要是指语法形式上一致</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,即谓语动词必须与其主语在人称和数上</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保持一致</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。主语是单数形式,则谓语动词用单数形式；主语是复数形式</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,则谓语动词用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复数形式</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P_6_BD#8a7a7c6b6?colgroup=18,16&amp;vcp=1&amp;pid=c5370aa3d&amp;color=0,0,0&amp;mp=1&amp;vtp=1&amp;bt=1&amp;bbb=1&amp;hb=1"/>
          <p:cNvGraphicFramePr>
            <a:graphicFrameLocks noGrp="1"/>
          </p:cNvGraphicFramePr>
          <p:nvPr/>
        </p:nvGraphicFramePr>
        <p:xfrm>
          <a:off x="502920" y="1490157"/>
          <a:ext cx="11155680" cy="4345686"/>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33829">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不可数名词</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单数名词或代词</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复合不定</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代词</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动名词</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动词不定式或从句等作主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谓语动词用第三人称单数形式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girl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singing</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.这个女</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孩喜欢唱歌</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morning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exercises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body.做早操对你的身体有益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复数名词或代词作主语时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students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their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math</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class</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.学生们正在上数学课</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“both</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”连接两个并列成分作主语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Mike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from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UK</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.彼得和迈克都来自英国</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P_6_BD#8a7a7c6b6?colgroup=18,16&amp;vcp=1&amp;pid=c5370aa3d&amp;color=0,0,0&amp;mp=1&amp;vtp=1&amp;bt=1&amp;bbb=1&amp;hb=1"/>
          <p:cNvGraphicFramePr>
            <a:graphicFrameLocks noGrp="1"/>
          </p:cNvGraphicFramePr>
          <p:nvPr/>
        </p:nvGraphicFramePr>
        <p:xfrm>
          <a:off x="502920" y="2531430"/>
          <a:ext cx="11155680" cy="2868168"/>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396617">
                <a:tc>
                  <a:txBody>
                    <a:bodyPr/>
                    <a:lstStyle/>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由两个相同部分组成一个整体的名词作主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chopsticks</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glasses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shoes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socks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trousers</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若此类名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词被</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kind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pair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of修饰</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第三人称单数形式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glasses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shelf</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.眼镜在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架子上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pair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glasses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costs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quite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these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days.近些天</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一副眼镜很贵</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8a7a7c6b6?colgroup=18,16&amp;vcp=1&amp;pid=c5370aa3d&amp;color=0,0,0&amp;mp=1&amp;vtp=1&amp;bt=1&amp;bbb=1"/>
          <p:cNvSpPr txBox="1"/>
          <p:nvPr/>
        </p:nvSpPr>
        <p:spPr>
          <a:xfrm>
            <a:off x="11043047" y="1914972"/>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d332a2d85.fixed?vcp=1&amp;color=255,255,255&amp;vtp=1&amp;bbb=1"/>
          <p:cNvSpPr/>
          <p:nvPr/>
        </p:nvSpPr>
        <p:spPr>
          <a:xfrm>
            <a:off x="4069080" y="2386584"/>
            <a:ext cx="4050792" cy="1133856"/>
          </a:xfrm>
          <a:prstGeom prst="rect">
            <a:avLst/>
          </a:prstGeom>
          <a:noFill/>
        </p:spPr>
        <p:txBody>
          <a:bodyPr wrap="none" lIns="0" tIns="0" rIns="0" bIns="0" rtlCol="0" anchor="b"/>
          <a:lstStyle/>
          <a:p>
            <a:pPr algn="ctr">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第二部分</a:t>
            </a:r>
            <a:endParaRPr lang="en-US" altLang="zh-CN" sz="5400" dirty="0"/>
          </a:p>
        </p:txBody>
      </p:sp>
      <p:sp>
        <p:nvSpPr>
          <p:cNvPr id="3" name="C_1_BD#d332a2d85.fixed?vcp=1&amp;color=0,0,0&amp;vtp=1&amp;bbb=1"/>
          <p:cNvSpPr/>
          <p:nvPr/>
        </p:nvSpPr>
        <p:spPr>
          <a:xfrm>
            <a:off x="4270248" y="3941064"/>
            <a:ext cx="3675888" cy="859536"/>
          </a:xfrm>
          <a:prstGeom prst="rect">
            <a:avLst/>
          </a:prstGeom>
          <a:noFill/>
        </p:spPr>
        <p:txBody>
          <a:bodyPr wrap="none" lIns="0" tIns="0" rIns="0" bIns="0" rtlCol="0" anchor="b"/>
          <a:lstStyle/>
          <a:p>
            <a:pPr algn="ctr">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语法知识过关</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P_6_BD#8a7a7c6b6?colgroup=18,16&amp;vcp=1&amp;pid=c5370aa3d&amp;color=0,0,0&amp;mp=1&amp;vtp=1&amp;bt=1&amp;bbb=1&amp;hb=1"/>
          <p:cNvGraphicFramePr>
            <a:graphicFrameLocks noGrp="1"/>
          </p:cNvGraphicFramePr>
          <p:nvPr/>
        </p:nvGraphicFramePr>
        <p:xfrm>
          <a:off x="502920" y="2525080"/>
          <a:ext cx="11155680" cy="2880868"/>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09317">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number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of+可数名词复数”</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number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数名词复数</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称单数形式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number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trees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been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planted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.（人们）已经种了许多树</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number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our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school</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120</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.我们学校</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男老师的数量超过</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120</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8a7a7c6b6?colgroup=18,16&amp;vcp=1&amp;pid=c5370aa3d&amp;color=0,0,0&amp;mp=1&amp;vtp=1&amp;bt=1&amp;bbb=1"/>
          <p:cNvSpPr txBox="1"/>
          <p:nvPr/>
        </p:nvSpPr>
        <p:spPr>
          <a:xfrm>
            <a:off x="11043047" y="1908622"/>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P_6_BD#8a7a7c6b6?colgroup=18,16&amp;vcp=1&amp;pid=c5370aa3d&amp;color=0,0,0&amp;mp=1&amp;vtp=1&amp;bt=1&amp;bbb=1&amp;hb=1"/>
          <p:cNvGraphicFramePr>
            <a:graphicFrameLocks noGrp="1"/>
          </p:cNvGraphicFramePr>
          <p:nvPr/>
        </p:nvGraphicFramePr>
        <p:xfrm>
          <a:off x="502920" y="2293686"/>
          <a:ext cx="11155680" cy="3343656"/>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72105">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当主语后接with</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along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like</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except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besides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together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including</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less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rather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much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as等词或词组时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的单复数形式与前面的主语的单复数保持</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together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students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standing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gate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老师和一些学生正站在门口</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8a7a7c6b6?colgroup=18,16&amp;vcp=1&amp;pid=c5370aa3d&amp;color=0,0,0&amp;mp=1&amp;vtp=1&amp;bt=1&amp;bbb=1"/>
          <p:cNvSpPr txBox="1"/>
          <p:nvPr/>
        </p:nvSpPr>
        <p:spPr>
          <a:xfrm>
            <a:off x="11043047" y="1677228"/>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P_6_BD#8a7a7c6b6?colgroup=18,16&amp;vcp=1&amp;pid=c5370aa3d&amp;color=0,0,0&amp;mp=1&amp;vtp=1&amp;bt=1&amp;bbb=1&amp;hb=1"/>
          <p:cNvGraphicFramePr>
            <a:graphicFrameLocks noGrp="1"/>
          </p:cNvGraphicFramePr>
          <p:nvPr/>
        </p:nvGraphicFramePr>
        <p:xfrm>
          <a:off x="502920" y="2293686"/>
          <a:ext cx="11155680" cy="3343656"/>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72105">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“分数或百分数+名词”或“a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lots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/plenty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of+名词”作主语时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单复数取决于名词：若所接名词为不可数</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名词</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谓语动词用第三人称单数形式</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所接名词为可数名词复数</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●Two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thirds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work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been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finished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.三分之二的工作已经完成了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books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written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English</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.许多书是用英语写的</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8a7a7c6b6?colgroup=18,16&amp;vcp=1&amp;pid=c5370aa3d&amp;color=0,0,0&amp;mp=1&amp;vtp=1&amp;bt=1&amp;bbb=1"/>
          <p:cNvSpPr txBox="1"/>
          <p:nvPr/>
        </p:nvSpPr>
        <p:spPr>
          <a:xfrm>
            <a:off x="11043047" y="1677228"/>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P_6_BD#8a7a7c6b6?colgroup=18,16&amp;vcp=1&amp;pid=c5370aa3d&amp;color=0,0,0&amp;mp=1&amp;vtp=1&amp;bt=1&amp;bbb=1&amp;hb=1"/>
          <p:cNvGraphicFramePr>
            <a:graphicFrameLocks noGrp="1"/>
          </p:cNvGraphicFramePr>
          <p:nvPr/>
        </p:nvGraphicFramePr>
        <p:xfrm>
          <a:off x="502920" y="3006918"/>
          <a:ext cx="11155680" cy="1917192"/>
        </p:xfrm>
        <a:graphic>
          <a:graphicData uri="http://schemas.openxmlformats.org/drawingml/2006/table">
            <a:tbl>
              <a:tblPr/>
              <a:tblGrid>
                <a:gridCol w="5852160"/>
                <a:gridCol w="530352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5641">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of+复数名词/代词”意为“</a:t>
                      </a:r>
                      <a:r>
                        <a:rPr lang="en-US" altLang="zh-CN" sz="2400" b="0"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之一”</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当其作主语时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谓语动词用第三人称单数</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answers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correct.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这些答案中只有一个是正确的</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8a7a7c6b6?colgroup=18,16&amp;vcp=1&amp;pid=c5370aa3d&amp;color=0,0,0&amp;mp=1&amp;vtp=1&amp;bt=1&amp;bbb=1"/>
          <p:cNvSpPr txBox="1"/>
          <p:nvPr/>
        </p:nvSpPr>
        <p:spPr>
          <a:xfrm>
            <a:off x="11043047" y="2390460"/>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5#008657d37?vcp=1&amp;pid=6ef042255&amp;color=0,0,0&amp;tib=255,255,255&amp;vtp=1" descr="preencoded.png"/>
          <p:cNvPicPr>
            <a:picLocks noChangeAspect="1"/>
          </p:cNvPicPr>
          <p:nvPr/>
        </p:nvPicPr>
        <p:blipFill>
          <a:blip r:embed="rId1"/>
          <a:stretch>
            <a:fillRect/>
          </a:stretch>
        </p:blipFill>
        <p:spPr>
          <a:xfrm>
            <a:off x="347472" y="1014984"/>
            <a:ext cx="173736" cy="210312"/>
          </a:xfrm>
          <a:prstGeom prst="rect">
            <a:avLst/>
          </a:prstGeom>
        </p:spPr>
      </p:pic>
      <p:sp>
        <p:nvSpPr>
          <p:cNvPr id="3" name="C_5_BD#008657d37?vcp=1&amp;pid=6ef042255&amp;color=38,95,172&amp;vtp=1&amp;bt=1&amp;bbb=1"/>
          <p:cNvSpPr/>
          <p:nvPr/>
        </p:nvSpPr>
        <p:spPr>
          <a:xfrm>
            <a:off x="685800" y="893064"/>
            <a:ext cx="11000232" cy="426720"/>
          </a:xfrm>
          <a:prstGeom prst="rect">
            <a:avLst/>
          </a:prstGeom>
          <a:noFill/>
        </p:spPr>
        <p:txBody>
          <a:bodyPr wrap="none" lIns="0" tIns="0" rIns="0" bIns="0" rtlCol="0" anchor="ctr"/>
          <a:lstStyle/>
          <a:p>
            <a:pPr algn="l">
              <a:lnSpc>
                <a:spcPts val="3400"/>
              </a:lnSpc>
            </a:pP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考向2</a:t>
            </a:r>
            <a:r>
              <a:rPr lang="en-US" altLang="zh-CN" sz="2800" b="1" i="0" dirty="0">
                <a:solidFill>
                  <a:srgbClr val="265FAC"/>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意义一致</a:t>
            </a:r>
            <a:endParaRPr lang="en-US" altLang="zh-CN" sz="2800" b="1" dirty="0"/>
          </a:p>
        </p:txBody>
      </p:sp>
      <p:sp>
        <p:nvSpPr>
          <p:cNvPr id="4" name="P_6_BD#c6d200b07?vcp=1&amp;pid=008657d37&amp;color=0,0,0&amp;vtp=1&amp;bbb=1&amp;hb=1"/>
          <p:cNvSpPr/>
          <p:nvPr/>
        </p:nvSpPr>
        <p:spPr>
          <a:xfrm>
            <a:off x="502920" y="1320800"/>
            <a:ext cx="11183112" cy="10333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意义一致原则是指谓语动词的单复数形式取决于主语所表示的单复数概念</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时主语在形式上是单数</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,但在意义上是复数,则谓语动词用复数形式。</a:t>
            </a:r>
            <a:endParaRPr lang="en-US" altLang="zh-CN" sz="2400" dirty="0"/>
          </a:p>
        </p:txBody>
      </p:sp>
      <p:graphicFrame>
        <p:nvGraphicFramePr>
          <p:cNvPr id="35" name="P_6_BD#c6d200b07?colgroup=19,16&amp;vcp=1&amp;pid=008657d37&amp;color=0,0,0&amp;vtp=1&amp;bbb=1&amp;hb=1"/>
          <p:cNvGraphicFramePr>
            <a:graphicFrameLocks noGrp="1"/>
          </p:cNvGraphicFramePr>
          <p:nvPr/>
        </p:nvGraphicFramePr>
        <p:xfrm>
          <a:off x="502920" y="2487930"/>
          <a:ext cx="11155680" cy="3362833"/>
        </p:xfrm>
        <a:graphic>
          <a:graphicData uri="http://schemas.openxmlformats.org/drawingml/2006/table">
            <a:tbl>
              <a:tblPr/>
              <a:tblGrid>
                <a:gridCol w="5943600"/>
                <a:gridCol w="521208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21129">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表示时间</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金钱</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距离</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体积</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重量</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面</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积</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长度等的复数名词（短语）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通常看作一个整体</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谓语动词常用第三人称</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●Two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hours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enough</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.两小时足够</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“the+形容词”作主语时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表示一类人</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动词用复数形式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sick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very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cared</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.这里的病人被照顾得很好</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P_6_BD#c6d200b07?colgroup=19,16&amp;vcp=1&amp;pid=008657d37&amp;color=0,0,0&amp;mp=1&amp;vtp=1&amp;bt=1&amp;bbb=1&amp;hb=1"/>
          <p:cNvGraphicFramePr>
            <a:graphicFrameLocks noGrp="1"/>
          </p:cNvGraphicFramePr>
          <p:nvPr/>
        </p:nvGraphicFramePr>
        <p:xfrm>
          <a:off x="502920" y="2046354"/>
          <a:ext cx="11155680" cy="3838321"/>
        </p:xfrm>
        <a:graphic>
          <a:graphicData uri="http://schemas.openxmlformats.org/drawingml/2006/table">
            <a:tbl>
              <a:tblPr/>
              <a:tblGrid>
                <a:gridCol w="5943600"/>
                <a:gridCol w="521208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“the+姓氏名词复数”表示“</a:t>
                      </a:r>
                      <a:r>
                        <a:rPr lang="en-US" altLang="zh-CN" sz="2400" b="0"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一家/</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夫妇”</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其作主语时</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Greens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holiday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now</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.格</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林一家现在正在度假</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396617">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and连接两个并列成分作主语时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如果指的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是两个或两个以上的人或物</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数形式</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如果指的是同一个人或物</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此时and后面的名词前没有冠词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动词用第三人称单数形式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writer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coming</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.那位作家和那位老师快来了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writer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coming.</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那位作家兼教师快来了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c6d200b07?colgroup=19,16&amp;vcp=1&amp;pid=008657d37&amp;color=0,0,0&amp;mp=1&amp;vtp=1&amp;bt=1&amp;bbb=1"/>
          <p:cNvSpPr txBox="1"/>
          <p:nvPr/>
        </p:nvSpPr>
        <p:spPr>
          <a:xfrm>
            <a:off x="11043047" y="1429895"/>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P_6_BD#c6d200b07?colgroup=19,16&amp;vcp=1&amp;pid=008657d37&amp;color=0,0,0&amp;mp=1&amp;vtp=1&amp;bt=1&amp;bbb=1&amp;hb=1"/>
          <p:cNvGraphicFramePr>
            <a:graphicFrameLocks noGrp="1"/>
          </p:cNvGraphicFramePr>
          <p:nvPr/>
        </p:nvGraphicFramePr>
        <p:xfrm>
          <a:off x="502920" y="2525080"/>
          <a:ext cx="11155680" cy="2880868"/>
        </p:xfrm>
        <a:graphic>
          <a:graphicData uri="http://schemas.openxmlformats.org/drawingml/2006/table">
            <a:tbl>
              <a:tblPr/>
              <a:tblGrid>
                <a:gridCol w="5943600"/>
                <a:gridCol w="521208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09317">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有些集体名词（如crowd</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family</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team</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class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staff</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public）作主语时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的数要根据具体语境而定：若表示集体概</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念</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谓语动词用第三人称单数形式</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若表示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集体中的所有成员</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family</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isn'</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large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.他的家庭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不大</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After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dinner</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family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usually</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take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walk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along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lake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.晚饭之</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后</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他的家人们通常会沿着湖散步</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c6d200b07?colgroup=19,16&amp;vcp=1&amp;pid=008657d37&amp;color=0,0,0&amp;mp=1&amp;vtp=1&amp;bt=1&amp;bbb=1"/>
          <p:cNvSpPr txBox="1"/>
          <p:nvPr/>
        </p:nvSpPr>
        <p:spPr>
          <a:xfrm>
            <a:off x="11043047" y="1908622"/>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P_6_BD#c6d200b07?colgroup=19,16&amp;vcp=1&amp;pid=008657d37&amp;color=0,0,0&amp;vtp=1&amp;bt=1&amp;bbb=1&amp;hb=1"/>
          <p:cNvGraphicFramePr>
            <a:graphicFrameLocks noGrp="1"/>
          </p:cNvGraphicFramePr>
          <p:nvPr/>
        </p:nvGraphicFramePr>
        <p:xfrm>
          <a:off x="502920" y="1570867"/>
          <a:ext cx="11155680" cy="4584299"/>
        </p:xfrm>
        <a:graphic>
          <a:graphicData uri="http://schemas.openxmlformats.org/drawingml/2006/table">
            <a:tbl>
              <a:tblPr/>
              <a:tblGrid>
                <a:gridCol w="5758891"/>
                <a:gridCol w="5396789"/>
              </a:tblGrid>
              <a:tr h="426597">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59830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有些名词（如people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police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）形式上是单</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而意义上却表示复数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谓语动词用复数形式</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有些名词（如</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news</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means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physics</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politics）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形式上是复数</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而意义上却表示单数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谓语动词用第三人称单数形式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police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searching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criminal</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.警察们正在搜寻那名罪犯</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Physics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favorite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subject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.物理是他最喜欢的科目</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307826">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“all/most/half/the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rest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of+名词”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谓语动词与</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of后的名词在数上保持一致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●Most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money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spent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clothes.她的大多数钱都花在衣服上了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c6d200b07?colgroup=19,16&amp;vcp=1&amp;pid=008657d37&amp;color=0,0,0&amp;vtp=1&amp;bt=1&amp;bbb=1"/>
          <p:cNvSpPr txBox="1"/>
          <p:nvPr/>
        </p:nvSpPr>
        <p:spPr>
          <a:xfrm>
            <a:off x="11043047" y="954408"/>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5#e41556b28?vcp=1&amp;pid=6ef042255&amp;color=0,0,0&amp;tib=255,255,255&amp;vtp=1" descr="preencoded.png"/>
          <p:cNvPicPr>
            <a:picLocks noChangeAspect="1"/>
          </p:cNvPicPr>
          <p:nvPr/>
        </p:nvPicPr>
        <p:blipFill>
          <a:blip r:embed="rId1"/>
          <a:stretch>
            <a:fillRect/>
          </a:stretch>
        </p:blipFill>
        <p:spPr>
          <a:xfrm>
            <a:off x="347472" y="1014984"/>
            <a:ext cx="173736" cy="210312"/>
          </a:xfrm>
          <a:prstGeom prst="rect">
            <a:avLst/>
          </a:prstGeom>
        </p:spPr>
      </p:pic>
      <p:sp>
        <p:nvSpPr>
          <p:cNvPr id="3" name="C_5_BD#e41556b28?vcp=1&amp;pid=6ef042255&amp;color=38,95,172&amp;vtp=1&amp;bt=1&amp;bbb=1"/>
          <p:cNvSpPr/>
          <p:nvPr/>
        </p:nvSpPr>
        <p:spPr>
          <a:xfrm>
            <a:off x="685800" y="893064"/>
            <a:ext cx="11000232" cy="426720"/>
          </a:xfrm>
          <a:prstGeom prst="rect">
            <a:avLst/>
          </a:prstGeom>
          <a:noFill/>
        </p:spPr>
        <p:txBody>
          <a:bodyPr wrap="none" lIns="0" tIns="0" rIns="0" bIns="0" rtlCol="0" anchor="ctr"/>
          <a:lstStyle/>
          <a:p>
            <a:pPr algn="l">
              <a:lnSpc>
                <a:spcPts val="3400"/>
              </a:lnSpc>
            </a:pP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考向3</a:t>
            </a:r>
            <a:r>
              <a:rPr lang="en-US" altLang="zh-CN" sz="2800" b="1" i="0" dirty="0">
                <a:solidFill>
                  <a:srgbClr val="265FAC"/>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就近一致</a:t>
            </a:r>
            <a:endParaRPr lang="en-US" altLang="zh-CN" sz="2800" b="1" dirty="0"/>
          </a:p>
        </p:txBody>
      </p:sp>
      <p:sp>
        <p:nvSpPr>
          <p:cNvPr id="4" name="P_6_BD#317053641?vcp=1&amp;pid=e41556b28&amp;color=0,0,0&amp;vtp=1&amp;bbb=1"/>
          <p:cNvSpPr/>
          <p:nvPr/>
        </p:nvSpPr>
        <p:spPr>
          <a:xfrm>
            <a:off x="502920" y="1320800"/>
            <a:ext cx="11183112" cy="474599"/>
          </a:xfrm>
          <a:prstGeom prst="rect">
            <a:avLst/>
          </a:prstGeom>
          <a:noFill/>
        </p:spPr>
        <p:txBody>
          <a:bodyPr wrap="none" lIns="0" tIns="0" rIns="0" bIns="0" rtlCol="0" anchor="t"/>
          <a:lstStyle/>
          <a:p>
            <a:pPr algn="l">
              <a:lnSpc>
                <a:spcPts val="42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就近一致原则是指谓语动词的人称和单复数形式取决于距离其最近的主语。</a:t>
            </a:r>
            <a:endParaRPr lang="en-US" altLang="zh-CN" sz="2400" dirty="0"/>
          </a:p>
        </p:txBody>
      </p:sp>
      <p:graphicFrame>
        <p:nvGraphicFramePr>
          <p:cNvPr id="39" name="P_6_BD#317053641?colgroup=18,16&amp;vcp=1&amp;pid=e41556b28&amp;color=0,0,0&amp;vtp=1&amp;bbb=1&amp;hb=1"/>
          <p:cNvGraphicFramePr>
            <a:graphicFrameLocks noGrp="1"/>
          </p:cNvGraphicFramePr>
          <p:nvPr/>
        </p:nvGraphicFramePr>
        <p:xfrm>
          <a:off x="502920" y="1931670"/>
          <a:ext cx="11155680" cy="4313809"/>
        </p:xfrm>
        <a:graphic>
          <a:graphicData uri="http://schemas.openxmlformats.org/drawingml/2006/table">
            <a:tbl>
              <a:tblPr/>
              <a:tblGrid>
                <a:gridCol w="5916168"/>
                <a:gridCol w="5239512"/>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使用情况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396617">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由or</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“either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“neither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“whether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only</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also</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”等连接两</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个并列成分作主语时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谓语动词的数必须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和与它相邻的主语保持一致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Jim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friends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enjoy</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film</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.吉姆和他的朋友们都喜</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欢这部电影</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5641">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be句型中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句子的主语在</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be动词之</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后</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be动词的数必须和与它相邻的主语保</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持一致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orange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two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apples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plate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.盘子里有一个橙子和两个</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苹果</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071fcdcc?vcp=1&amp;pid=c977fafa8&amp;color=0,0,0&amp;vtp=1&amp;bt=1&amp;bbb=1"/>
          <p:cNvSpPr/>
          <p:nvPr/>
        </p:nvSpPr>
        <p:spPr>
          <a:xfrm>
            <a:off x="502920" y="893064"/>
            <a:ext cx="11183112" cy="426720"/>
          </a:xfrm>
          <a:prstGeom prst="rect">
            <a:avLst/>
          </a:prstGeom>
          <a:noFill/>
        </p:spPr>
        <p:txBody>
          <a:bodyPr wrap="none" lIns="0" tIns="0" rIns="0" bIns="0" rtlCol="0" anchor="ctr"/>
          <a:lstStyle/>
          <a:p>
            <a:pPr algn="ctr">
              <a:lnSpc>
                <a:spcPts val="3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考点1</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陈述句和疑问句</a:t>
            </a:r>
            <a:endParaRPr lang="en-US" altLang="zh-CN" sz="2800" dirty="0"/>
          </a:p>
        </p:txBody>
      </p:sp>
      <p:sp>
        <p:nvSpPr>
          <p:cNvPr id="3" name="QB_5_BD.1_1#0dd4805c1?sp=1&amp;vcp=1&amp;pid=9071fcdcc&amp;color=0,0,0&amp;vtp=1&amp;bbb=1"/>
          <p:cNvSpPr/>
          <p:nvPr/>
        </p:nvSpPr>
        <p:spPr>
          <a:xfrm>
            <a:off x="502920" y="1320800"/>
            <a:ext cx="11183112" cy="5141849"/>
          </a:xfrm>
          <a:prstGeom prst="rect">
            <a:avLst/>
          </a:prstGeom>
          <a:noFill/>
        </p:spPr>
        <p:txBody>
          <a:bodyPr wrap="none" lIns="0" tIns="0" rIns="0" bIns="0" rtlCol="0" anchor="t"/>
          <a:lstStyle/>
          <a:p>
            <a:pPr algn="l">
              <a:lnSpc>
                <a:spcPts val="41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她每天早上都绕着湖跑步。</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2.</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你每天什么时候起床？</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3.</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到目前为止你看了多少部英文电影？</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4.</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You</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won't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go</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to</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Summer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Palace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tomorrow,</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will</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you?</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5.</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Browns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were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watching</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TV</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this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time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last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night．</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0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400" dirty="0"/>
          </a:p>
        </p:txBody>
      </p:sp>
      <p:sp>
        <p:nvSpPr>
          <p:cNvPr id="5" name="QB_5_AN.2_1#0dd4805c1.blank?vcp=1&amp;pid=9071fcdcc&amp;color=0,0,0&amp;vpa=1&amp;vtp=1&amp;bbb=1"/>
          <p:cNvSpPr/>
          <p:nvPr/>
        </p:nvSpPr>
        <p:spPr>
          <a:xfrm>
            <a:off x="519588" y="1799336"/>
            <a:ext cx="6007926"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She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runs</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around</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lake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every</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morning.</a:t>
            </a:r>
            <a:endParaRPr lang="en-US" altLang="zh-CN" sz="2400" dirty="0"/>
          </a:p>
        </p:txBody>
      </p:sp>
      <p:sp>
        <p:nvSpPr>
          <p:cNvPr id="8" name="QB_5_AN.4_1#0dd4805c1.blank?vcp=1&amp;pid=9071fcdcc&amp;color=0,0,0&amp;vpa=2&amp;vtp=1&amp;bbb=1"/>
          <p:cNvSpPr/>
          <p:nvPr/>
        </p:nvSpPr>
        <p:spPr>
          <a:xfrm>
            <a:off x="519588" y="2840736"/>
            <a:ext cx="4786313"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When</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get</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up</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every</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day?</a:t>
            </a:r>
            <a:endParaRPr lang="en-US" altLang="zh-CN" sz="2400" dirty="0"/>
          </a:p>
        </p:txBody>
      </p:sp>
      <p:sp>
        <p:nvSpPr>
          <p:cNvPr id="11" name="QB_5_AN.6_1#0dd4805c1.blank?vcp=1&amp;pid=9071fcdcc&amp;color=0,0,0&amp;vpa=3&amp;vtp=1&amp;bbb=1"/>
          <p:cNvSpPr/>
          <p:nvPr/>
        </p:nvSpPr>
        <p:spPr>
          <a:xfrm>
            <a:off x="456088" y="3882136"/>
            <a:ext cx="9021763"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many</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English</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films/movies</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seen/watched</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so</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far?</a:t>
            </a:r>
            <a:endParaRPr lang="en-US" altLang="zh-CN" sz="2400" dirty="0"/>
          </a:p>
        </p:txBody>
      </p:sp>
      <p:sp>
        <p:nvSpPr>
          <p:cNvPr id="14" name="QB_5_AN.8_1#0dd4805c1.blank?vcp=1&amp;pid=9071fcdcc&amp;color=0,0,0&amp;vpa=4&amp;vtp=1&amp;bbb=1"/>
          <p:cNvSpPr/>
          <p:nvPr/>
        </p:nvSpPr>
        <p:spPr>
          <a:xfrm>
            <a:off x="506888" y="4936236"/>
            <a:ext cx="3897313"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明天你不去颐和园，对吗？</a:t>
            </a:r>
            <a:endParaRPr lang="en-US" altLang="zh-CN" sz="2400" dirty="0"/>
          </a:p>
        </p:txBody>
      </p:sp>
      <p:sp>
        <p:nvSpPr>
          <p:cNvPr id="17" name="QB_5_AN.10_1#0dd4805c1.blank?vcp=1&amp;pid=9071fcdcc&amp;color=0,0,0&amp;vpa=5&amp;vtp=1&amp;bbb=1"/>
          <p:cNvSpPr/>
          <p:nvPr/>
        </p:nvSpPr>
        <p:spPr>
          <a:xfrm>
            <a:off x="544988" y="5965952"/>
            <a:ext cx="5122863"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布朗一家昨晚这个时间正在看电视。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4">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8" grpId="0" animBg="1" build="p"/>
      <p:bldP spid="11" grpId="0" animBg="1" build="p"/>
      <p:bldP spid="14" grpId="0" animBg="1" build="p"/>
      <p:bldP spid="1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60aac69ef.fixed?vcp=1&amp;pid=d332a2d85&amp;color=89,89,89&amp;vtp=1&amp;bbb=1"/>
          <p:cNvSpPr/>
          <p:nvPr/>
        </p:nvSpPr>
        <p:spPr>
          <a:xfrm>
            <a:off x="219456" y="2340864"/>
            <a:ext cx="11740896" cy="1106424"/>
          </a:xfrm>
          <a:prstGeom prst="rect">
            <a:avLst/>
          </a:prstGeom>
          <a:noFill/>
        </p:spPr>
        <p:txBody>
          <a:bodyPr wrap="none" lIns="0" tIns="0" rIns="0" bIns="0" rtlCol="0" anchor="b"/>
          <a:lstStyle/>
          <a:p>
            <a:pPr algn="ctr">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专题八</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简单句</a:t>
            </a:r>
            <a:endParaRPr lang="en-US" altLang="zh-CN" sz="6600" dirty="0"/>
          </a:p>
        </p:txBody>
      </p:sp>
      <p:pic>
        <p:nvPicPr>
          <p:cNvPr id="3" name="C_2#60aac69ef.fixed?vcp=1&amp;pid=d332a2d85&amp;color=0,0,0&amp;tib=255,255,255&amp;vtp=1" descr="preencoded.png"/>
          <p:cNvPicPr>
            <a:picLocks noChangeAspect="1"/>
          </p:cNvPicPr>
          <p:nvPr/>
        </p:nvPicPr>
        <p:blipFill>
          <a:blip r:embed="rId1"/>
          <a:stretch>
            <a:fillRect/>
          </a:stretch>
        </p:blipFill>
        <p:spPr>
          <a:xfrm>
            <a:off x="5660136" y="3694176"/>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5f2be546?vcp=1&amp;pid=c977fafa8&amp;color=0,0,0&amp;vtp=1&amp;bt=1&amp;bbb=1"/>
          <p:cNvSpPr/>
          <p:nvPr/>
        </p:nvSpPr>
        <p:spPr>
          <a:xfrm>
            <a:off x="502920" y="893064"/>
            <a:ext cx="11183112" cy="426720"/>
          </a:xfrm>
          <a:prstGeom prst="rect">
            <a:avLst/>
          </a:prstGeom>
          <a:noFill/>
        </p:spPr>
        <p:txBody>
          <a:bodyPr wrap="none" lIns="0" tIns="0" rIns="0" bIns="0" rtlCol="0" anchor="ctr"/>
          <a:lstStyle/>
          <a:p>
            <a:pPr algn="ctr">
              <a:lnSpc>
                <a:spcPts val="3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考点2</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祈使句和感叹句</a:t>
            </a:r>
            <a:endParaRPr lang="en-US" altLang="zh-CN" sz="2800" dirty="0"/>
          </a:p>
        </p:txBody>
      </p:sp>
      <p:sp>
        <p:nvSpPr>
          <p:cNvPr id="3" name="QB_5_BD.11_1#4332612bc?sp=1&amp;vcp=1&amp;pid=75f2be546&amp;color=0,0,0&amp;vtp=1&amp;bbb=1"/>
          <p:cNvSpPr/>
          <p:nvPr/>
        </p:nvSpPr>
        <p:spPr>
          <a:xfrm>
            <a:off x="502920" y="1320800"/>
            <a:ext cx="11183112" cy="5141849"/>
          </a:xfrm>
          <a:prstGeom prst="rect">
            <a:avLst/>
          </a:prstGeom>
          <a:noFill/>
        </p:spPr>
        <p:txBody>
          <a:bodyPr wrap="none" lIns="0" tIns="0" rIns="0" bIns="0" rtlCol="0" anchor="t"/>
          <a:lstStyle/>
          <a:p>
            <a:pPr algn="l">
              <a:lnSpc>
                <a:spcPts val="41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请小心驾驶。</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7.</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不要在草地上走。这是公园的规定。</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8.</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托尼工作多努力啊！</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9.</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Eat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more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vegetables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your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daily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life.</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1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10.</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Look!How</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excited</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boy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is!</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0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400" dirty="0"/>
          </a:p>
        </p:txBody>
      </p:sp>
      <p:sp>
        <p:nvSpPr>
          <p:cNvPr id="5" name="QB_5_AN.12_1#4332612bc.blank?vcp=1&amp;pid=75f2be546&amp;color=0,0,0&amp;vpa=6&amp;vtp=1&amp;bbb=1"/>
          <p:cNvSpPr/>
          <p:nvPr/>
        </p:nvSpPr>
        <p:spPr>
          <a:xfrm>
            <a:off x="468788" y="1799336"/>
            <a:ext cx="6413246"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Drive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carefully,</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please./Please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drive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carefully.</a:t>
            </a:r>
            <a:endParaRPr lang="en-US" altLang="zh-CN" sz="2400" dirty="0"/>
          </a:p>
        </p:txBody>
      </p:sp>
      <p:sp>
        <p:nvSpPr>
          <p:cNvPr id="8" name="QB_5_AN.14_1#4332612bc.blank?vcp=1&amp;pid=75f2be546&amp;color=0,0,0&amp;vpa=7&amp;vtp=1&amp;bbb=1"/>
          <p:cNvSpPr/>
          <p:nvPr/>
        </p:nvSpPr>
        <p:spPr>
          <a:xfrm>
            <a:off x="468788" y="2840736"/>
            <a:ext cx="7316788"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walk</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grass.</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It's</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rule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park.</a:t>
            </a:r>
            <a:endParaRPr lang="en-US" altLang="zh-CN" sz="2400" dirty="0"/>
          </a:p>
        </p:txBody>
      </p:sp>
      <p:sp>
        <p:nvSpPr>
          <p:cNvPr id="11" name="QB_5_AN.16_1#4332612bc.blank?vcp=1&amp;pid=75f2be546&amp;color=0,0,0&amp;vpa=8&amp;vtp=1&amp;bbb=1"/>
          <p:cNvSpPr/>
          <p:nvPr/>
        </p:nvSpPr>
        <p:spPr>
          <a:xfrm>
            <a:off x="494188" y="3882136"/>
            <a:ext cx="3467672"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How</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hard</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Tony</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works!</a:t>
            </a:r>
            <a:endParaRPr lang="en-US" altLang="zh-CN" sz="2400" dirty="0"/>
          </a:p>
        </p:txBody>
      </p:sp>
      <p:sp>
        <p:nvSpPr>
          <p:cNvPr id="14" name="QB_5_AN.18_1#4332612bc.blank?vcp=1&amp;pid=75f2be546&amp;color=0,0,0&amp;vpa=9&amp;vtp=1&amp;bbb=1"/>
          <p:cNvSpPr/>
          <p:nvPr/>
        </p:nvSpPr>
        <p:spPr>
          <a:xfrm>
            <a:off x="506888" y="4936236"/>
            <a:ext cx="4203700"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在你的日常生活中多吃蔬菜。</a:t>
            </a:r>
            <a:endParaRPr lang="en-US" altLang="zh-CN" sz="2400" dirty="0"/>
          </a:p>
        </p:txBody>
      </p:sp>
      <p:sp>
        <p:nvSpPr>
          <p:cNvPr id="17" name="QB_5_AN.20_1#4332612bc.blank?vcp=1&amp;pid=75f2be546&amp;color=0,0,0&amp;vpa=10&amp;vtp=1&amp;bbb=1"/>
          <p:cNvSpPr/>
          <p:nvPr/>
        </p:nvSpPr>
        <p:spPr>
          <a:xfrm>
            <a:off x="544988" y="5965952"/>
            <a:ext cx="3590925"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看！那个男孩多么激动！</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4">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8" grpId="0" animBg="1" build="p"/>
      <p:bldP spid="11" grpId="0" animBg="1" build="p"/>
      <p:bldP spid="14" grpId="0" animBg="1" build="p"/>
      <p:bldP spid="1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d7ddf76d?vcp=1&amp;pid=c977fafa8&amp;color=0,0,0&amp;vtp=1&amp;bt=1&amp;bbb=1"/>
          <p:cNvSpPr/>
          <p:nvPr/>
        </p:nvSpPr>
        <p:spPr>
          <a:xfrm>
            <a:off x="502920" y="893064"/>
            <a:ext cx="11183112" cy="426720"/>
          </a:xfrm>
          <a:prstGeom prst="rect">
            <a:avLst/>
          </a:prstGeom>
          <a:noFill/>
        </p:spPr>
        <p:txBody>
          <a:bodyPr wrap="none" lIns="0" tIns="0" rIns="0" bIns="0" rtlCol="0" anchor="ctr"/>
          <a:lstStyle/>
          <a:p>
            <a:pPr algn="ctr">
              <a:lnSpc>
                <a:spcPts val="3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考点3</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be句型和主谓一致</a:t>
            </a:r>
            <a:endParaRPr lang="en-US" altLang="zh-CN" sz="2800" dirty="0"/>
          </a:p>
        </p:txBody>
      </p:sp>
      <p:sp>
        <p:nvSpPr>
          <p:cNvPr id="3" name="QB_5_BD.21_1#b83221cb2?vcp=1&amp;pid=fd7ddf76d&amp;color=0,0,0&amp;vtp=1&amp;bbb=1"/>
          <p:cNvSpPr/>
          <p:nvPr/>
        </p:nvSpPr>
        <p:spPr>
          <a:xfrm>
            <a:off x="502920" y="1320800"/>
            <a:ext cx="11183112" cy="21509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There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milk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several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apples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fridge.</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12.</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modern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high-speed</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railway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station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my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hometown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next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year.</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13.</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our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school</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library,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number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books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art.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number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books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still</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growing</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bigger.</a:t>
            </a:r>
            <a:endParaRPr lang="en-US" altLang="zh-CN" sz="2400" dirty="0"/>
          </a:p>
        </p:txBody>
      </p:sp>
      <p:sp>
        <p:nvSpPr>
          <p:cNvPr id="4" name="QB_5_AN.22_1#b83221cb2.blank?vcp=1&amp;pid=fd7ddf76d&amp;color=0,0,0&amp;vpa=11&amp;vtp=1&amp;bbb=1"/>
          <p:cNvSpPr/>
          <p:nvPr/>
        </p:nvSpPr>
        <p:spPr>
          <a:xfrm>
            <a:off x="1733073" y="1292860"/>
            <a:ext cx="1000125"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is/was</a:t>
            </a:r>
            <a:endParaRPr lang="en-US" altLang="zh-CN" sz="2400" dirty="0"/>
          </a:p>
        </p:txBody>
      </p:sp>
      <p:sp>
        <p:nvSpPr>
          <p:cNvPr id="6" name="QB_5_AN.24_1#b83221cb2.blank?vcp=1&amp;pid=fd7ddf76d&amp;color=0,0,0&amp;vpa=12&amp;vtp=1&amp;bbb=1"/>
          <p:cNvSpPr/>
          <p:nvPr/>
        </p:nvSpPr>
        <p:spPr>
          <a:xfrm>
            <a:off x="1749902" y="1851660"/>
            <a:ext cx="1152525" cy="474599"/>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be</a:t>
            </a:r>
            <a:endParaRPr lang="en-US" altLang="zh-CN" sz="2400" dirty="0"/>
          </a:p>
        </p:txBody>
      </p:sp>
      <p:sp>
        <p:nvSpPr>
          <p:cNvPr id="8" name="QB_5_AN.26_1#b83221cb2.blank?vcp=1&amp;pid=fd7ddf76d&amp;color=0,0,0&amp;vpa=13&amp;vtp=1&amp;bbb=1"/>
          <p:cNvSpPr/>
          <p:nvPr/>
        </p:nvSpPr>
        <p:spPr>
          <a:xfrm>
            <a:off x="4530439" y="2410460"/>
            <a:ext cx="63741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are</a:t>
            </a:r>
            <a:endParaRPr lang="en-US" altLang="zh-CN" sz="2400" dirty="0"/>
          </a:p>
        </p:txBody>
      </p:sp>
      <p:sp>
        <p:nvSpPr>
          <p:cNvPr id="9" name="QB_5_AN.27_1#b83221cb2.blank?vcp=1&amp;pid=fd7ddf76d&amp;color=0,0,0&amp;vpa=14&amp;vtp=1&amp;bbb=1"/>
          <p:cNvSpPr/>
          <p:nvPr/>
        </p:nvSpPr>
        <p:spPr>
          <a:xfrm>
            <a:off x="2305527" y="2947670"/>
            <a:ext cx="42386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a:t>
            </a:r>
            <a:endParaRPr lang="en-US" altLang="zh-CN" sz="2400" dirty="0"/>
          </a:p>
        </p:txBody>
      </p:sp>
      <p:sp>
        <p:nvSpPr>
          <p:cNvPr id="10" name="QB_5_BD.28_1#df96cc227?sp=1&amp;vcp=1&amp;pid=fd7ddf76d&amp;color=0,0,0&amp;vtp=1&amp;bbb=1"/>
          <p:cNvSpPr/>
          <p:nvPr/>
        </p:nvSpPr>
        <p:spPr>
          <a:xfrm>
            <a:off x="502920" y="3517011"/>
            <a:ext cx="11183112" cy="10333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—Hurry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Jason!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cinema,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clothes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washing.</a:t>
            </a:r>
            <a:endParaRPr lang="en-US" altLang="zh-CN" sz="2400" dirty="0"/>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worry.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thirty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minutes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enough.</a:t>
            </a:r>
            <a:endParaRPr lang="en-US" altLang="zh-CN" sz="2400" dirty="0"/>
          </a:p>
        </p:txBody>
      </p:sp>
      <p:sp>
        <p:nvSpPr>
          <p:cNvPr id="11" name="QB_5_AN.29_1#df96cc227.blank?vcp=1&amp;pid=fd7ddf76d&amp;color=0,0,0&amp;vpa=15&amp;vtp=1&amp;bbb=1"/>
          <p:cNvSpPr/>
          <p:nvPr/>
        </p:nvSpPr>
        <p:spPr>
          <a:xfrm>
            <a:off x="5538502" y="4026281"/>
            <a:ext cx="1439863" cy="474599"/>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is/will</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be</a:t>
            </a:r>
            <a:endParaRPr lang="en-US" altLang="zh-CN" sz="2400" dirty="0"/>
          </a:p>
        </p:txBody>
      </p:sp>
      <p:sp>
        <p:nvSpPr>
          <p:cNvPr id="12" name="QB_5_BD.30_1#17b53b3bf?vcp=1&amp;pid=fd7ddf76d&amp;color=0,0,0&amp;vtp=1&amp;bbb=1&amp;hb=1"/>
          <p:cNvSpPr/>
          <p:nvPr/>
        </p:nvSpPr>
        <p:spPr>
          <a:xfrm>
            <a:off x="502920" y="4620641"/>
            <a:ext cx="11183112" cy="10333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Neither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students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surprised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news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because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didn't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much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attention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endParaRPr lang="en-US" altLang="zh-CN" sz="2400" dirty="0"/>
          </a:p>
        </p:txBody>
      </p:sp>
      <p:sp>
        <p:nvSpPr>
          <p:cNvPr id="13" name="QB_5_AN.31_1#17b53b3bf.blank?vcp=1&amp;pid=fd7ddf76d&amp;color=0,0,0&amp;vpa=16&amp;vtp=1&amp;bbb=1"/>
          <p:cNvSpPr/>
          <p:nvPr/>
        </p:nvSpPr>
        <p:spPr>
          <a:xfrm>
            <a:off x="5728176" y="4592701"/>
            <a:ext cx="712788"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was</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9">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1">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3">
                                            <p:bg/>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9" grpId="0" animBg="1" build="p"/>
      <p:bldP spid="11" grpId="0" animBg="1" build="p"/>
      <p:bldP spid="1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2_1#6fdfe6de5?vcp=1&amp;pid=fd7ddf76d&amp;color=0,0,0&amp;vtp=1&amp;bt=1&amp;bbb=1"/>
          <p:cNvSpPr/>
          <p:nvPr/>
        </p:nvSpPr>
        <p:spPr>
          <a:xfrm>
            <a:off x="502920" y="1518795"/>
            <a:ext cx="11183112" cy="43861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friends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playing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guitar.</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17.</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population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China</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large.</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18.</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Two</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thirds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workers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computer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factory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women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workers.</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19.</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Nobody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（know）</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will</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rain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tomorrow.</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rains,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will</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stay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inside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and</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play</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cards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together.</a:t>
            </a:r>
            <a:endParaRPr kumimoji="0" lang="en-US" altLang="zh-CN" sz="24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0" hangingPunct="1">
              <a:lnSpc>
                <a:spcPts val="44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20.</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Look!</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trousers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bed</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are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black.</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That</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pair</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of</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trousers</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on</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the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sofa</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 </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（be）</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blue.</a:t>
            </a:r>
            <a:endParaRPr lang="en-US" altLang="zh-CN" sz="2400" dirty="0"/>
          </a:p>
        </p:txBody>
      </p:sp>
      <p:sp>
        <p:nvSpPr>
          <p:cNvPr id="3" name="QB_5_AN.33_1#6fdfe6de5.blank?vcp=1&amp;pid=fd7ddf76d&amp;color=0,0,0&amp;vpa=17&amp;vtp=1&amp;bbb=1"/>
          <p:cNvSpPr/>
          <p:nvPr/>
        </p:nvSpPr>
        <p:spPr>
          <a:xfrm>
            <a:off x="4661376" y="1490855"/>
            <a:ext cx="1000125"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is/was</a:t>
            </a:r>
            <a:endParaRPr lang="en-US" altLang="zh-CN" sz="2400" dirty="0"/>
          </a:p>
        </p:txBody>
      </p:sp>
      <p:sp>
        <p:nvSpPr>
          <p:cNvPr id="5" name="QB_5_AN.35_1#6fdfe6de5.blank?vcp=1&amp;pid=fd7ddf76d&amp;color=0,0,0&amp;vpa=18&amp;vtp=1&amp;bbb=1"/>
          <p:cNvSpPr/>
          <p:nvPr/>
        </p:nvSpPr>
        <p:spPr>
          <a:xfrm>
            <a:off x="4240689" y="2049655"/>
            <a:ext cx="42386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a:t>
            </a:r>
            <a:endParaRPr lang="en-US" altLang="zh-CN" sz="2400" dirty="0"/>
          </a:p>
        </p:txBody>
      </p:sp>
      <p:sp>
        <p:nvSpPr>
          <p:cNvPr id="7" name="QB_5_AN.37_1#6fdfe6de5.blank?vcp=1&amp;pid=fd7ddf76d&amp;color=0,0,0&amp;vpa=19&amp;vtp=1&amp;bbb=1"/>
          <p:cNvSpPr/>
          <p:nvPr/>
        </p:nvSpPr>
        <p:spPr>
          <a:xfrm>
            <a:off x="7705567" y="2608455"/>
            <a:ext cx="1341501"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are/were</a:t>
            </a:r>
            <a:endParaRPr lang="en-US" altLang="zh-CN" sz="2400" dirty="0"/>
          </a:p>
        </p:txBody>
      </p:sp>
      <p:sp>
        <p:nvSpPr>
          <p:cNvPr id="9" name="QB_5_AN.39_1#6fdfe6de5.blank?vcp=1&amp;pid=fd7ddf76d&amp;color=0,0,0&amp;vpa=20&amp;vtp=1&amp;bbb=1"/>
          <p:cNvSpPr/>
          <p:nvPr/>
        </p:nvSpPr>
        <p:spPr>
          <a:xfrm>
            <a:off x="1997552" y="3726055"/>
            <a:ext cx="105251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knows</a:t>
            </a:r>
            <a:endParaRPr lang="en-US" altLang="zh-CN" sz="2400" dirty="0"/>
          </a:p>
        </p:txBody>
      </p:sp>
      <p:sp>
        <p:nvSpPr>
          <p:cNvPr id="11" name="QB_5_AN.41_1#6fdfe6de5.blank?vcp=1&amp;pid=fd7ddf76d&amp;color=0,0,0&amp;vpa=21&amp;vtp=1&amp;bbb=1"/>
          <p:cNvSpPr/>
          <p:nvPr/>
        </p:nvSpPr>
        <p:spPr>
          <a:xfrm>
            <a:off x="11000263" y="4843655"/>
            <a:ext cx="42386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is</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9">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1">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4a14f5e3?vcp=1&amp;pid=c977fafa8&amp;color=0,0,0&amp;vtp=1&amp;bt=1&amp;bbb=1"/>
          <p:cNvSpPr/>
          <p:nvPr/>
        </p:nvSpPr>
        <p:spPr>
          <a:xfrm>
            <a:off x="502920" y="893064"/>
            <a:ext cx="11183112" cy="426720"/>
          </a:xfrm>
          <a:prstGeom prst="rect">
            <a:avLst/>
          </a:prstGeom>
          <a:noFill/>
        </p:spPr>
        <p:txBody>
          <a:bodyPr wrap="none" lIns="0" tIns="0" rIns="0" bIns="0" rtlCol="0" anchor="ctr"/>
          <a:lstStyle/>
          <a:p>
            <a:pPr algn="ctr">
              <a:lnSpc>
                <a:spcPts val="3400"/>
              </a:lnSpc>
            </a:pPr>
            <a:r>
              <a:rPr lang="en-US" altLang="zh-CN" sz="2800" b="1" i="0" dirty="0">
                <a:solidFill>
                  <a:schemeClr val="accent1">
                    <a:lumMod val="75000"/>
                  </a:schemeClr>
                </a:solidFill>
                <a:latin typeface="Times New Roman" panose="02020603050405020304" pitchFamily="34" charset="0"/>
                <a:ea typeface="微软雅黑" panose="020B0503020204020204" pitchFamily="34" charset="-122"/>
                <a:cs typeface="Times New Roman" panose="02020603050405020304" pitchFamily="34" charset="-120"/>
              </a:rPr>
              <a:t>考点整合训练</a:t>
            </a:r>
            <a:endParaRPr lang="en-US" altLang="zh-CN" sz="2800" b="1" i="0" dirty="0">
              <a:solidFill>
                <a:schemeClr val="accent1">
                  <a:lumMod val="75000"/>
                </a:schemeClr>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QB_5_BD.42_1#11993c55d?sp=1&amp;vcp=1&amp;pid=d4a14f5e3&amp;color=0,0,0&amp;vtp=1&amp;bbb=1"/>
          <p:cNvSpPr/>
          <p:nvPr/>
        </p:nvSpPr>
        <p:spPr>
          <a:xfrm>
            <a:off x="502920" y="1320800"/>
            <a:ext cx="11183112" cy="976249"/>
          </a:xfrm>
          <a:prstGeom prst="rect">
            <a:avLst/>
          </a:prstGeom>
          <a:noFill/>
        </p:spPr>
        <p:txBody>
          <a:bodyPr wrap="none" lIns="0" tIns="0" rIns="0" bIns="0" rtlCol="0" anchor="t"/>
          <a:lstStyle/>
          <a:p>
            <a:pPr algn="l">
              <a:lnSpc>
                <a:spcPts val="41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21.</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请保持安静！</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你在图书馆里。</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1" hangingPunct="1">
              <a:lnSpc>
                <a:spcPts val="40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a:t>
            </a:r>
            <a:endParaRPr lang="en-US" altLang="zh-CN" sz="2400" dirty="0"/>
          </a:p>
        </p:txBody>
      </p:sp>
      <p:sp>
        <p:nvSpPr>
          <p:cNvPr id="5" name="QB_5_AN.43_1#11993c55d.blank?vcp=1&amp;pid=d4a14f5e3&amp;color=0,0,0&amp;vpa=22&amp;vtp=1&amp;bbb=1"/>
          <p:cNvSpPr/>
          <p:nvPr/>
        </p:nvSpPr>
        <p:spPr>
          <a:xfrm>
            <a:off x="544988" y="1787652"/>
            <a:ext cx="10426129" cy="455549"/>
          </a:xfrm>
          <a:prstGeom prst="rect">
            <a:avLst/>
          </a:prstGeom>
          <a:noFill/>
        </p:spPr>
        <p:txBody>
          <a:bodyPr wrap="none" lIns="0" tIns="0" rIns="0" bIns="0" rtlCol="0" anchor="t"/>
          <a:lstStyle/>
          <a:p>
            <a:pPr algn="ctr">
              <a:lnSpc>
                <a:spcPts val="40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Keep</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quiet/silent，</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please/Please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keep</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quiet/silent!</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library.</a:t>
            </a:r>
            <a:endParaRPr lang="en-US" altLang="zh-CN" sz="2400" dirty="0"/>
          </a:p>
        </p:txBody>
      </p:sp>
      <p:sp>
        <p:nvSpPr>
          <p:cNvPr id="6" name="QB_5_BD.44_1#2e186d605?sp=1&amp;vcp=1&amp;pid=d4a14f5e3&amp;color=0,0,0&amp;vtp=1&amp;bbb=1&amp;hb=1"/>
          <p:cNvSpPr/>
          <p:nvPr/>
        </p:nvSpPr>
        <p:spPr>
          <a:xfrm>
            <a:off x="502920" y="2352167"/>
            <a:ext cx="11183112" cy="2017649"/>
          </a:xfrm>
          <a:prstGeom prst="rect">
            <a:avLst/>
          </a:prstGeom>
          <a:noFill/>
        </p:spPr>
        <p:txBody>
          <a:bodyPr wrap="none" lIns="0" tIns="0" rIns="0" bIns="0" rtlCol="0" anchor="t"/>
          <a:lstStyle/>
          <a:p>
            <a:pPr algn="l">
              <a:lnSpc>
                <a:spcPts val="41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population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Guizhou?</a:t>
            </a:r>
            <a:endParaRPr lang="en-US" altLang="zh-CN" sz="2400" dirty="0"/>
          </a:p>
          <a:p>
            <a:pPr>
              <a:lnSpc>
                <a:spcPts val="41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thirty-eight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million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endParaRPr lang="en-US" altLang="zh-CN" sz="2400" dirty="0"/>
          </a:p>
          <a:p>
            <a:pPr>
              <a:lnSpc>
                <a:spcPts val="41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0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400" dirty="0"/>
          </a:p>
        </p:txBody>
      </p:sp>
      <p:sp>
        <p:nvSpPr>
          <p:cNvPr id="7" name="QB_5_AN.45_1#2e186d605.blank?vcp=1&amp;pid=d4a14f5e3&amp;color=0,0,0&amp;vpa=23&amp;vtp=1&amp;bbb=1"/>
          <p:cNvSpPr/>
          <p:nvPr/>
        </p:nvSpPr>
        <p:spPr>
          <a:xfrm>
            <a:off x="658368" y="3364103"/>
            <a:ext cx="11183112" cy="976249"/>
          </a:xfrm>
          <a:prstGeom prst="rect">
            <a:avLst/>
          </a:prstGeom>
          <a:noFill/>
        </p:spPr>
        <p:txBody>
          <a:bodyPr wrap="square" lIns="0" tIns="0" rIns="0" bIns="0" rtlCol="0" anchor="t"/>
          <a:lstStyle/>
          <a:p>
            <a:pPr>
              <a:lnSpc>
                <a:spcPts val="41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——贵州的人口是多少？</a:t>
            </a:r>
            <a:endParaRPr lang="en-US" altLang="zh-CN" sz="2400" dirty="0"/>
          </a:p>
          <a:p>
            <a:pPr>
              <a:lnSpc>
                <a:spcPts val="40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它有3,800万多人口。</a:t>
            </a:r>
            <a:endParaRPr lang="en-US" altLang="zh-CN" sz="2400" dirty="0"/>
          </a:p>
        </p:txBody>
      </p:sp>
      <p:sp>
        <p:nvSpPr>
          <p:cNvPr id="8" name="QB_5_BD.46_1#59b3d64d9?sp=1&amp;vcp=1&amp;pid=d4a14f5e3&amp;color=0,0,0&amp;vtp=1&amp;bbb=1&amp;hb=1"/>
          <p:cNvSpPr/>
          <p:nvPr/>
        </p:nvSpPr>
        <p:spPr>
          <a:xfrm>
            <a:off x="502920" y="4388231"/>
            <a:ext cx="11183112" cy="2017649"/>
          </a:xfrm>
          <a:prstGeom prst="rect">
            <a:avLst/>
          </a:prstGeom>
          <a:noFill/>
        </p:spPr>
        <p:txBody>
          <a:bodyPr wrap="none" lIns="0" tIns="0" rIns="0" bIns="0" rtlCol="0" anchor="t"/>
          <a:lstStyle/>
          <a:p>
            <a:pPr algn="l">
              <a:lnSpc>
                <a:spcPts val="41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meeting,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endParaRPr lang="en-US" altLang="zh-CN" sz="2400" dirty="0"/>
          </a:p>
          <a:p>
            <a:pPr>
              <a:lnSpc>
                <a:spcPts val="41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endParaRPr lang="en-US" altLang="zh-CN" sz="2400" dirty="0"/>
          </a:p>
          <a:p>
            <a:pPr>
              <a:lnSpc>
                <a:spcPts val="41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0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400" dirty="0"/>
          </a:p>
        </p:txBody>
      </p:sp>
      <p:sp>
        <p:nvSpPr>
          <p:cNvPr id="9" name="QB_5_AN.47_1#59b3d64d9.blank?vcp=1&amp;pid=d4a14f5e3&amp;color=0,0,0&amp;vpa=24&amp;vtp=1&amp;bbb=1"/>
          <p:cNvSpPr/>
          <p:nvPr/>
        </p:nvSpPr>
        <p:spPr>
          <a:xfrm>
            <a:off x="658368" y="5400167"/>
            <a:ext cx="11183112" cy="976249"/>
          </a:xfrm>
          <a:prstGeom prst="rect">
            <a:avLst/>
          </a:prstGeom>
          <a:noFill/>
        </p:spPr>
        <p:txBody>
          <a:bodyPr wrap="square" lIns="0" tIns="0" rIns="0" bIns="0" rtlCol="0" anchor="t"/>
          <a:lstStyle/>
          <a:p>
            <a:pPr>
              <a:lnSpc>
                <a:spcPts val="41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——他不去参加会议，是吗？</a:t>
            </a:r>
            <a:endParaRPr lang="en-US" altLang="zh-CN" sz="2400" dirty="0"/>
          </a:p>
          <a:p>
            <a:pPr>
              <a:lnSpc>
                <a:spcPts val="40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不，他要去。</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9">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9">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8_1#f5e9c68d2?sp=1&amp;vcp=1&amp;pid=d4a14f5e3&amp;color=0,0,0&amp;vtp=1&amp;bt=1&amp;bbb=1&amp;hb=1"/>
          <p:cNvSpPr/>
          <p:nvPr/>
        </p:nvSpPr>
        <p:spPr>
          <a:xfrm>
            <a:off x="502920" y="1750888"/>
            <a:ext cx="11183112" cy="21509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24.</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Fun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World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after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midterm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exam.</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exciting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news!</a:t>
            </a:r>
            <a:endParaRPr lang="en-US" altLang="zh-CN" sz="2400" dirty="0"/>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400" dirty="0"/>
          </a:p>
        </p:txBody>
      </p:sp>
      <p:sp>
        <p:nvSpPr>
          <p:cNvPr id="3" name="QB_5_AN.49_1#f5e9c68d2.blank?vcp=1&amp;pid=d4a14f5e3&amp;color=0,0,0&amp;vpa=25&amp;vtp=1&amp;bbb=1"/>
          <p:cNvSpPr/>
          <p:nvPr/>
        </p:nvSpPr>
        <p:spPr>
          <a:xfrm>
            <a:off x="658368" y="2840548"/>
            <a:ext cx="11183112" cy="1033399"/>
          </a:xfrm>
          <a:prstGeom prst="rect">
            <a:avLst/>
          </a:prstGeom>
          <a:noFill/>
        </p:spPr>
        <p:txBody>
          <a:bodyPr wrap="square" lIns="0" tIns="0" rIns="0" bIns="0" rtlCol="0" anchor="t"/>
          <a:lstStyle/>
          <a:p>
            <a:pPr>
              <a:lnSpc>
                <a:spcPts val="44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——期中考试后，我们要去娱乐世界。</a:t>
            </a:r>
            <a:endParaRPr lang="en-US" altLang="zh-CN" sz="2400" dirty="0"/>
          </a:p>
          <a:p>
            <a:pPr>
              <a:lnSpc>
                <a:spcPts val="42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多令人兴奋的消息!</a:t>
            </a:r>
            <a:endParaRPr lang="en-US" altLang="zh-CN" sz="2400" dirty="0"/>
          </a:p>
        </p:txBody>
      </p:sp>
      <p:sp>
        <p:nvSpPr>
          <p:cNvPr id="4" name="QB_5_BD.50_1#84e31c4a3?sp=1&amp;vcp=1&amp;pid=d4a14f5e3&amp;color=0,0,0&amp;vtp=1&amp;bbb=1&amp;hb=1"/>
          <p:cNvSpPr/>
          <p:nvPr/>
        </p:nvSpPr>
        <p:spPr>
          <a:xfrm>
            <a:off x="502920" y="3930843"/>
            <a:ext cx="11183112" cy="15921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25.</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尽管在建设赤水河红军大桥时有很多困难，但建设者们从未放弃。</a:t>
            </a:r>
            <a:endParaRPr lang="en-US" altLang="zh-CN" sz="2400" dirty="0"/>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Although</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many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difficulties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building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Hongjun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Bridge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Over</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Chishui</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River,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builders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never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up.</a:t>
            </a:r>
            <a:endParaRPr lang="en-US" altLang="zh-CN" sz="2400" dirty="0"/>
          </a:p>
        </p:txBody>
      </p:sp>
      <p:sp>
        <p:nvSpPr>
          <p:cNvPr id="5" name="QB_5_AN.51_1#84e31c4a3.blank?vcp=1&amp;pid=d4a14f5e3&amp;color=0,0,0&amp;vpa=26&amp;vtp=1&amp;bbb=1"/>
          <p:cNvSpPr/>
          <p:nvPr/>
        </p:nvSpPr>
        <p:spPr>
          <a:xfrm>
            <a:off x="1784827" y="4461703"/>
            <a:ext cx="89141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there</a:t>
            </a:r>
            <a:endParaRPr lang="en-US" altLang="zh-CN" sz="2400" dirty="0"/>
          </a:p>
        </p:txBody>
      </p:sp>
      <p:sp>
        <p:nvSpPr>
          <p:cNvPr id="6" name="QB_5_AN.52_1#84e31c4a3.blank?vcp=1&amp;pid=d4a14f5e3&amp;color=0,0,0&amp;vpa=27&amp;vtp=1&amp;bbb=1"/>
          <p:cNvSpPr/>
          <p:nvPr/>
        </p:nvSpPr>
        <p:spPr>
          <a:xfrm>
            <a:off x="2877027" y="4461703"/>
            <a:ext cx="84061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were</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3_1#72b39d9b5?vcp=1&amp;pid=775951f26&amp;color=0,0,0&amp;vtp=1&amp;bt=1&amp;bbb=1"/>
          <p:cNvSpPr/>
          <p:nvPr/>
        </p:nvSpPr>
        <p:spPr>
          <a:xfrm>
            <a:off x="502920" y="900000"/>
            <a:ext cx="11183112" cy="998474"/>
          </a:xfrm>
          <a:prstGeom prst="rect">
            <a:avLst/>
          </a:prstGeom>
          <a:noFill/>
        </p:spPr>
        <p:txBody>
          <a:bodyPr wrap="none" lIns="0" tIns="0" rIns="0" bIns="0" rtlCol="0" anchor="t"/>
          <a:lstStyle/>
          <a:p>
            <a:pPr algn="ctr">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endParaRPr lang="en-US" altLang="zh-CN" sz="2400" dirty="0"/>
          </a:p>
          <a:p>
            <a:pPr>
              <a:lnSpc>
                <a:spcPts val="4100"/>
              </a:lnSpc>
            </a:pP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[2024宁波一模]</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graphicFrame>
        <p:nvGraphicFramePr>
          <p:cNvPr id="46" name="QM_4_BD.53_2#72b39d9b5?colgroup=36&amp;vcp=1&amp;pid=775951f26&amp;color=0,0,0&amp;vtp=1&amp;bbb=1"/>
          <p:cNvGraphicFramePr>
            <a:graphicFrameLocks noGrp="1"/>
          </p:cNvGraphicFramePr>
          <p:nvPr/>
        </p:nvGraphicFramePr>
        <p:xfrm>
          <a:off x="502920" y="2032713"/>
          <a:ext cx="11164824" cy="535813"/>
        </p:xfrm>
        <a:graphic>
          <a:graphicData uri="http://schemas.openxmlformats.org/drawingml/2006/table">
            <a:tbl>
              <a:tblPr/>
              <a:tblGrid>
                <a:gridCol w="11164824"/>
              </a:tblGrid>
              <a:tr h="535813">
                <a:tc>
                  <a:txBody>
                    <a:bodyPr/>
                    <a:lstStyle/>
                    <a:p>
                      <a:pPr algn="ctr" hangingPunct="0">
                        <a:lnSpc>
                          <a:spcPts val="41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shine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European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building</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4_BD.53_3#72b39d9b5?sp=1&amp;vcp=1&amp;pid=775951f26&amp;color=0,0,0&amp;vtp=1&amp;bbb=1&amp;hb=1"/>
          <p:cNvSpPr/>
          <p:nvPr/>
        </p:nvSpPr>
        <p:spPr>
          <a:xfrm>
            <a:off x="502920" y="2705813"/>
            <a:ext cx="11183112" cy="998474"/>
          </a:xfrm>
          <a:prstGeom prst="rect">
            <a:avLst/>
          </a:prstGeom>
          <a:noFill/>
        </p:spPr>
        <p:txBody>
          <a:bodyPr wrap="none" lIns="0" tIns="0" rIns="0" bIns="0" rtlCol="0" anchor="t"/>
          <a:lstStyle/>
          <a:p>
            <a:pPr algn="l">
              <a:lnSpc>
                <a:spcPts val="42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everywhere.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usually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very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hard,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1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soft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many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uses.</a:t>
            </a:r>
            <a:endParaRPr lang="en-US" altLang="zh-CN" sz="2400" dirty="0"/>
          </a:p>
        </p:txBody>
      </p:sp>
      <p:sp>
        <p:nvSpPr>
          <p:cNvPr id="5" name="QM_4_BD.53_4#72b39d9b5?sp=1&amp;vcp=1&amp;pid=775951f26&amp;color=0,0,0&amp;vtp=1&amp;bbb=1&amp;hb=1"/>
          <p:cNvSpPr/>
          <p:nvPr/>
        </p:nvSpPr>
        <p:spPr>
          <a:xfrm>
            <a:off x="502920" y="3762961"/>
            <a:ext cx="11183112" cy="2598674"/>
          </a:xfrm>
          <a:prstGeom prst="rect">
            <a:avLst/>
          </a:prstGeom>
          <a:noFill/>
        </p:spPr>
        <p:txBody>
          <a:bodyPr wrap="none" lIns="0" tIns="0" rIns="0" bIns="0" rtlCol="0" anchor="t"/>
          <a:lstStyle/>
          <a:p>
            <a:pPr algn="l">
              <a:lnSpc>
                <a:spcPts val="42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ancient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times,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carved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（雕刻）</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small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persons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animals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soft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which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could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carried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along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While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countries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statues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（雕塑）</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carved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from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hard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change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easily.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summer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statues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winter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snow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falls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1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them</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beautiful.</a:t>
            </a:r>
            <a:endParaRPr lang="en-US" altLang="zh-CN" sz="2400" dirty="0"/>
          </a:p>
        </p:txBody>
      </p:sp>
      <p:sp>
        <p:nvSpPr>
          <p:cNvPr id="7" name="QM_4_AN.54_1#72b39d9b5.blank?vcp=1&amp;pid=775951f26&amp;color=0,0,0&amp;vpa=28&amp;vtp=1&amp;bbb=1"/>
          <p:cNvSpPr/>
          <p:nvPr/>
        </p:nvSpPr>
        <p:spPr>
          <a:xfrm>
            <a:off x="9267730" y="2670761"/>
            <a:ext cx="661988" cy="469075"/>
          </a:xfrm>
          <a:prstGeom prst="rect">
            <a:avLst/>
          </a:prstGeom>
          <a:noFill/>
        </p:spPr>
        <p:txBody>
          <a:bodyPr wrap="none" lIns="0" tIns="0" rIns="0" bIns="0" rtlCol="0" anchor="t"/>
          <a:lstStyle/>
          <a:p>
            <a:pPr algn="ctr">
              <a:lnSpc>
                <a:spcPts val="41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but</a:t>
            </a:r>
            <a:endParaRPr lang="en-US" altLang="zh-CN" sz="2400" dirty="0"/>
          </a:p>
        </p:txBody>
      </p:sp>
      <p:sp>
        <p:nvSpPr>
          <p:cNvPr id="8" name="QM_4_AN.55_1#72b39d9b5.blank?vcp=1&amp;pid=775951f26&amp;color=0,0,0&amp;vpa=29&amp;vtp=1&amp;bbb=1"/>
          <p:cNvSpPr/>
          <p:nvPr/>
        </p:nvSpPr>
        <p:spPr>
          <a:xfrm>
            <a:off x="8465027" y="4248609"/>
            <a:ext cx="1502601" cy="469075"/>
          </a:xfrm>
          <a:prstGeom prst="rect">
            <a:avLst/>
          </a:prstGeom>
          <a:noFill/>
        </p:spPr>
        <p:txBody>
          <a:bodyPr wrap="none" lIns="0" tIns="0" rIns="0" bIns="0" rtlCol="0" anchor="t"/>
          <a:lstStyle/>
          <a:p>
            <a:pPr algn="ctr">
              <a:lnSpc>
                <a:spcPts val="41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European</a:t>
            </a:r>
            <a:endParaRPr lang="en-US" altLang="zh-CN" sz="2400" dirty="0"/>
          </a:p>
        </p:txBody>
      </p:sp>
      <p:sp>
        <p:nvSpPr>
          <p:cNvPr id="9" name="QM_4_AN.56_1#72b39d9b5.blank?vcp=1&amp;pid=775951f26&amp;color=0,0,0&amp;vpa=30&amp;vtp=1&amp;bbb=1"/>
          <p:cNvSpPr/>
          <p:nvPr/>
        </p:nvSpPr>
        <p:spPr>
          <a:xfrm>
            <a:off x="3561747" y="5328109"/>
            <a:ext cx="1017588" cy="469075"/>
          </a:xfrm>
          <a:prstGeom prst="rect">
            <a:avLst/>
          </a:prstGeom>
          <a:noFill/>
        </p:spPr>
        <p:txBody>
          <a:bodyPr wrap="none" lIns="0" tIns="0" rIns="0" bIns="0" rtlCol="0" anchor="t"/>
          <a:lstStyle/>
          <a:p>
            <a:pPr algn="ctr">
              <a:lnSpc>
                <a:spcPts val="41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shines</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3_5#72b39d9b5?sp=1&amp;vcp=1&amp;pid=775951f26&amp;color=0,0,0&amp;vtp=1&amp;bbb=1&amp;hb=1"/>
          <p:cNvSpPr/>
          <p:nvPr/>
        </p:nvSpPr>
        <p:spPr>
          <a:xfrm>
            <a:off x="502920" y="1765564"/>
            <a:ext cx="11183112" cy="32685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strong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long-lasting.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enough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different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houses</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Houses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built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catch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easily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made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colored,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look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wonderful.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also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get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food.</a:t>
            </a:r>
            <a:endParaRPr lang="en-US" altLang="zh-CN" sz="2400" dirty="0"/>
          </a:p>
          <a:p>
            <a:pPr>
              <a:lnSpc>
                <a:spcPts val="4400"/>
              </a:lnSpc>
            </a:pPr>
            <a:r>
              <a:rPr lang="en-US" altLang="zh-CN" sz="2400" b="0" i="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Besides</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kinds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jewelry.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found</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stones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really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amazing.</a:t>
            </a:r>
            <a:endParaRPr lang="en-US" altLang="zh-CN" sz="2400" dirty="0"/>
          </a:p>
        </p:txBody>
      </p:sp>
      <p:sp>
        <p:nvSpPr>
          <p:cNvPr id="3" name="QM_4_EX.59_1#72b39d9b5?vcp=1&amp;pid=775951f26&amp;color=0,0,0&amp;vtp=1&amp;bbb=1"/>
          <p:cNvSpPr/>
          <p:nvPr/>
        </p:nvSpPr>
        <p:spPr>
          <a:xfrm>
            <a:off x="502920" y="5061707"/>
            <a:ext cx="11183112" cy="474599"/>
          </a:xfrm>
          <a:prstGeom prst="rect">
            <a:avLst/>
          </a:prstGeom>
          <a:noFill/>
        </p:spPr>
        <p:txBody>
          <a:bodyPr wrap="none" lIns="0" tIns="0" rIns="0" bIns="0" rtlCol="0" anchor="t"/>
          <a:lstStyle/>
          <a:p>
            <a:pPr algn="l">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1·语篇导读】</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本文主要讲述了石头的用处</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M_4_AN.57_1#72b39d9b5.blank?vcp=1&amp;pid=775951f26&amp;color=0,0,0&amp;vpa=31&amp;vtp=1&amp;bbb=1"/>
          <p:cNvSpPr/>
          <p:nvPr/>
        </p:nvSpPr>
        <p:spPr>
          <a:xfrm>
            <a:off x="5763101" y="2842524"/>
            <a:ext cx="1423988"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buildings</a:t>
            </a:r>
            <a:endParaRPr lang="en-US" altLang="zh-CN" sz="2400" dirty="0"/>
          </a:p>
        </p:txBody>
      </p:sp>
      <p:sp>
        <p:nvSpPr>
          <p:cNvPr id="5" name="QM_4_AN.58_1#72b39d9b5.blank?vcp=1&amp;pid=775951f26&amp;color=0,0,0&amp;vpa=32&amp;vtp=1&amp;bbb=1"/>
          <p:cNvSpPr/>
          <p:nvPr/>
        </p:nvSpPr>
        <p:spPr>
          <a:xfrm>
            <a:off x="2146777" y="3414024"/>
            <a:ext cx="796925"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with</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0_1#3d0dccfd7?vcp=1&amp;pid=775951f26&amp;color=0,0,0&amp;vtp=1&amp;bt=1&amp;bbb=1"/>
          <p:cNvSpPr/>
          <p:nvPr/>
        </p:nvSpPr>
        <p:spPr>
          <a:xfrm>
            <a:off x="502920" y="1147638"/>
            <a:ext cx="11183112" cy="1033399"/>
          </a:xfrm>
          <a:prstGeom prst="rect">
            <a:avLst/>
          </a:prstGeom>
          <a:noFill/>
        </p:spPr>
        <p:txBody>
          <a:bodyPr wrap="none" lIns="0" tIns="0" rIns="0" bIns="0" rtlCol="0" anchor="t"/>
          <a:lstStyle/>
          <a:p>
            <a:pPr algn="ctr">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endParaRPr lang="en-US" altLang="zh-CN" sz="2400" dirty="0"/>
          </a:p>
          <a:p>
            <a:pPr>
              <a:lnSpc>
                <a:spcPts val="4200"/>
              </a:lnSpc>
            </a:pP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[2024杭州市公益中学二模]</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graphicFrame>
        <p:nvGraphicFramePr>
          <p:cNvPr id="47" name="QM_4_BD.60_2#3d0dccfd7?colgroup=36&amp;vcp=1&amp;pid=775951f26&amp;color=0,0,0&amp;vtp=1&amp;bbb=1"/>
          <p:cNvGraphicFramePr>
            <a:graphicFrameLocks noGrp="1"/>
          </p:cNvGraphicFramePr>
          <p:nvPr/>
        </p:nvGraphicFramePr>
        <p:xfrm>
          <a:off x="502920" y="2308672"/>
          <a:ext cx="11164824" cy="494665"/>
        </p:xfrm>
        <a:graphic>
          <a:graphicData uri="http://schemas.openxmlformats.org/drawingml/2006/table">
            <a:tbl>
              <a:tblPr/>
              <a:tblGrid>
                <a:gridCol w="11164824"/>
              </a:tblGrid>
              <a:tr h="494665">
                <a:tc>
                  <a:txBody>
                    <a:bodyPr/>
                    <a:lstStyle/>
                    <a:p>
                      <a:pPr algn="ctr"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help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run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tooth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4_BD.60_3#3d0dccfd7?sp=1&amp;vcp=1&amp;pid=775951f26&amp;color=0,0,0&amp;vtp=1&amp;bbb=1&amp;hb=1"/>
          <p:cNvSpPr/>
          <p:nvPr/>
        </p:nvSpPr>
        <p:spPr>
          <a:xfrm>
            <a:off x="502920" y="2930972"/>
            <a:ext cx="11183112" cy="1592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know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Earth's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fresh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faster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replace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alive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wisely,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M_4_BD.60_4#3d0dccfd7?sp=1&amp;vcp=1&amp;pid=775951f26&amp;color=0,0,0&amp;vtp=1&amp;bbb=1&amp;hb=1"/>
          <p:cNvSpPr/>
          <p:nvPr/>
        </p:nvSpPr>
        <p:spPr>
          <a:xfrm>
            <a:off x="502920" y="4581083"/>
            <a:ext cx="11183112" cy="1592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needed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just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about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everything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farm,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wash</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provide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power,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control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fires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and—most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importantly—to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drink.</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would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die.</a:t>
            </a:r>
            <a:endParaRPr lang="en-US" altLang="zh-CN" sz="2400" dirty="0"/>
          </a:p>
        </p:txBody>
      </p:sp>
      <p:sp>
        <p:nvSpPr>
          <p:cNvPr id="8" name="QM_4_AN.61_1#3d0dccfd7.blank?vcp=1&amp;pid=775951f26&amp;color=0,0,0&amp;vpa=33&amp;vtp=1&amp;bbb=1"/>
          <p:cNvSpPr/>
          <p:nvPr/>
        </p:nvSpPr>
        <p:spPr>
          <a:xfrm>
            <a:off x="748188" y="3999042"/>
            <a:ext cx="1273175" cy="474599"/>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run</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out</a:t>
            </a:r>
            <a:endParaRPr lang="en-US" altLang="zh-CN" sz="2400" dirty="0"/>
          </a:p>
        </p:txBody>
      </p:sp>
      <p:sp>
        <p:nvSpPr>
          <p:cNvPr id="9" name="QM_4_AN.62_1#3d0dccfd7.blank?vcp=1&amp;pid=775951f26&amp;color=0,0,0&amp;vpa=34&amp;vtp=1&amp;bbb=1"/>
          <p:cNvSpPr/>
          <p:nvPr/>
        </p:nvSpPr>
        <p:spPr>
          <a:xfrm>
            <a:off x="9603772" y="5111943"/>
            <a:ext cx="1299401"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Without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0_5#3d0dccfd7?sp=1&amp;vcp=1&amp;pid=775951f26&amp;color=0,0,0&amp;vtp=1&amp;bbb=1&amp;hb=1"/>
          <p:cNvSpPr/>
          <p:nvPr/>
        </p:nvSpPr>
        <p:spPr>
          <a:xfrm>
            <a:off x="502920" y="1481560"/>
            <a:ext cx="11183112" cy="21509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should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enough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stay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alive.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Using</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less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saving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money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saving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energy.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Saving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EASY.</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tips:</a:t>
            </a:r>
            <a:endParaRPr lang="en-US" altLang="zh-CN" sz="2400" dirty="0"/>
          </a:p>
          <a:p>
            <a:pPr>
              <a:lnSpc>
                <a:spcPts val="4200"/>
              </a:lnSpc>
            </a:pPr>
            <a:r>
              <a:rPr lang="en-US" altLang="zh-CN" sz="2400" b="0" i="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shorter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showers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half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bath.</a:t>
            </a:r>
            <a:endParaRPr lang="en-US" altLang="zh-CN" sz="2400" dirty="0"/>
          </a:p>
        </p:txBody>
      </p:sp>
      <p:sp>
        <p:nvSpPr>
          <p:cNvPr id="3" name="QM_4_BD.60_6#3d0dccfd7?sp=1&amp;vcp=1&amp;pid=775951f26&amp;color=0,0,0&amp;vtp=1&amp;bbb=1"/>
          <p:cNvSpPr/>
          <p:nvPr/>
        </p:nvSpPr>
        <p:spPr>
          <a:xfrm>
            <a:off x="502920" y="3679471"/>
            <a:ext cx="11183112" cy="10333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*Turn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while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soap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hands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brush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a:lnSpc>
                <a:spcPts val="4200"/>
              </a:lnSpc>
            </a:pPr>
            <a:r>
              <a:rPr lang="en-US" altLang="zh-CN" sz="2400" b="0" i="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Fix</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taps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hoses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（软管）</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drip.</a:t>
            </a:r>
            <a:endParaRPr lang="en-US" altLang="zh-CN" sz="2400" dirty="0"/>
          </a:p>
        </p:txBody>
      </p:sp>
      <p:sp>
        <p:nvSpPr>
          <p:cNvPr id="4" name="QM_4_EX.66_1#3d0dccfd7?vcp=1&amp;pid=775951f26&amp;color=0,0,0&amp;vtp=1&amp;bbb=1&amp;hb=1"/>
          <p:cNvSpPr/>
          <p:nvPr/>
        </p:nvSpPr>
        <p:spPr>
          <a:xfrm>
            <a:off x="502920" y="4783101"/>
            <a:ext cx="11183112" cy="1033399"/>
          </a:xfrm>
          <a:prstGeom prst="rect">
            <a:avLst/>
          </a:prstGeom>
          <a:noFill/>
        </p:spPr>
        <p:txBody>
          <a:bodyPr wrap="none" lIns="0" tIns="0" rIns="0" bIns="0" rtlCol="0" anchor="t"/>
          <a:lstStyle/>
          <a:p>
            <a:pPr algn="l">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2·语篇导读】</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本文介绍了水资源紧缺的现状</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并给出了一些节约用水的</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42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建议</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M_4_AN.63_1#3d0dccfd7.blank?vcp=1&amp;pid=775951f26&amp;color=0,0,0&amp;vpa=35&amp;vtp=1&amp;bbb=1"/>
          <p:cNvSpPr/>
          <p:nvPr/>
        </p:nvSpPr>
        <p:spPr>
          <a:xfrm>
            <a:off x="2148364" y="2012420"/>
            <a:ext cx="1050925"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means</a:t>
            </a:r>
            <a:endParaRPr lang="en-US" altLang="zh-CN" sz="2400" dirty="0"/>
          </a:p>
        </p:txBody>
      </p:sp>
      <p:sp>
        <p:nvSpPr>
          <p:cNvPr id="6" name="QM_4_AN.64_1#3d0dccfd7.blank?vcp=1&amp;pid=775951f26&amp;color=0,0,0&amp;vpa=36&amp;vtp=1&amp;bbb=1"/>
          <p:cNvSpPr/>
          <p:nvPr/>
        </p:nvSpPr>
        <p:spPr>
          <a:xfrm>
            <a:off x="2067402" y="2558520"/>
            <a:ext cx="113506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helpful</a:t>
            </a:r>
            <a:endParaRPr lang="en-US" altLang="zh-CN" sz="2400" dirty="0"/>
          </a:p>
        </p:txBody>
      </p:sp>
      <p:sp>
        <p:nvSpPr>
          <p:cNvPr id="7" name="QM_4_AN.65_1#3d0dccfd7.blank?vcp=1&amp;pid=775951f26&amp;color=0,0,0&amp;vpa=37&amp;vtp=1&amp;bbb=1"/>
          <p:cNvSpPr/>
          <p:nvPr/>
        </p:nvSpPr>
        <p:spPr>
          <a:xfrm>
            <a:off x="9606058" y="3651531"/>
            <a:ext cx="863600"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teeth</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1#decf7bbd5?vcp=1&amp;pid=775951f26&amp;color=0,0,0&amp;vtp=1&amp;bt=1&amp;bbb=1"/>
          <p:cNvSpPr/>
          <p:nvPr/>
        </p:nvSpPr>
        <p:spPr>
          <a:xfrm>
            <a:off x="502920" y="950788"/>
            <a:ext cx="11183112" cy="474599"/>
          </a:xfrm>
          <a:prstGeom prst="rect">
            <a:avLst/>
          </a:prstGeom>
          <a:noFill/>
        </p:spPr>
        <p:txBody>
          <a:bodyPr wrap="none" lIns="0" tIns="0" rIns="0" bIns="0" rtlCol="0" anchor="t"/>
          <a:lstStyle/>
          <a:p>
            <a:pPr algn="ctr">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endParaRPr lang="en-US" altLang="zh-CN" sz="2400" dirty="0"/>
          </a:p>
        </p:txBody>
      </p:sp>
      <p:sp>
        <p:nvSpPr>
          <p:cNvPr id="3" name="QM_4_BD.67_2#decf7bbd5?vcp=1&amp;pid=775951f26&amp;color=0,0,0&amp;vtp=1&amp;bbb=1"/>
          <p:cNvSpPr/>
          <p:nvPr/>
        </p:nvSpPr>
        <p:spPr>
          <a:xfrm>
            <a:off x="502920" y="1484505"/>
            <a:ext cx="11183112" cy="474599"/>
          </a:xfrm>
          <a:prstGeom prst="rect">
            <a:avLst/>
          </a:prstGeom>
          <a:noFill/>
        </p:spPr>
        <p:txBody>
          <a:bodyPr wrap="none" lIns="0" tIns="0" rIns="0" bIns="0" rtlCol="0" anchor="t"/>
          <a:lstStyle/>
          <a:p>
            <a:pPr algn="l">
              <a:lnSpc>
                <a:spcPts val="4200"/>
              </a:lnSpc>
            </a:pP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社区食堂</a:t>
            </a:r>
            <a:endParaRPr lang="en-US" altLang="zh-CN" sz="2400" dirty="0"/>
          </a:p>
        </p:txBody>
      </p:sp>
      <p:pic>
        <p:nvPicPr>
          <p:cNvPr id="4" name="QM_4_BD.67_2#decf7bbd5?vcp=1&amp;pid=775951f26&amp;color=0,0,0&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28554" y="1504190"/>
            <a:ext cx="1225296" cy="466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67_3#decf7bbd5?sp=1&amp;vcp=1&amp;pid=775951f26&amp;color=0,0,0&amp;vtp=1&amp;bbb=1&amp;hb=1"/>
          <p:cNvSpPr/>
          <p:nvPr/>
        </p:nvSpPr>
        <p:spPr>
          <a:xfrm>
            <a:off x="502920" y="2025843"/>
            <a:ext cx="11183112" cy="4386199"/>
          </a:xfrm>
          <a:prstGeom prst="rect">
            <a:avLst/>
          </a:prstGeom>
          <a:noFill/>
        </p:spPr>
        <p:txBody>
          <a:bodyPr wrap="none" lIns="0" tIns="0" rIns="0" bIns="0" rtlCol="0" anchor="t"/>
          <a:lstStyle/>
          <a:p>
            <a:pPr algn="l">
              <a:lnSpc>
                <a:spcPts val="44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[2024杭州钱塘区三模]</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yuan</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Wenjing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could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lunch</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（社区食堂）</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Hangzhou.</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vegetables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bowl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rice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which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（real）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healthy.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Recently,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become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popular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China.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first.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difficult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（cook）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their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own,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provide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help.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lunch</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dinner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10-minute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walk,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（worker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bring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dishes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them.</a:t>
            </a:r>
            <a:endParaRPr lang="en-US" altLang="zh-CN" sz="2400" dirty="0"/>
          </a:p>
        </p:txBody>
      </p:sp>
      <p:sp>
        <p:nvSpPr>
          <p:cNvPr id="9" name="QM_4_AN.68_1#decf7bbd5.blank?vcp=1&amp;pid=775951f26&amp;color=0,0,0&amp;vpa=38&amp;vtp=1&amp;bbb=1"/>
          <p:cNvSpPr/>
          <p:nvPr/>
        </p:nvSpPr>
        <p:spPr>
          <a:xfrm>
            <a:off x="4842160" y="3102803"/>
            <a:ext cx="958088"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really</a:t>
            </a:r>
            <a:endParaRPr lang="en-US" altLang="zh-CN" sz="2400" dirty="0"/>
          </a:p>
        </p:txBody>
      </p:sp>
      <p:sp>
        <p:nvSpPr>
          <p:cNvPr id="10" name="QM_4_AN.69_1#decf7bbd5.blank?vcp=1&amp;pid=775951f26&amp;color=0,0,0&amp;vpa=39&amp;vtp=1&amp;bbb=1"/>
          <p:cNvSpPr/>
          <p:nvPr/>
        </p:nvSpPr>
        <p:spPr>
          <a:xfrm>
            <a:off x="9215913" y="3674303"/>
            <a:ext cx="1705801" cy="474599"/>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were</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made</a:t>
            </a:r>
            <a:endParaRPr lang="en-US" altLang="zh-CN" sz="2400" dirty="0"/>
          </a:p>
        </p:txBody>
      </p:sp>
      <p:sp>
        <p:nvSpPr>
          <p:cNvPr id="11" name="QM_4_AN.70_1#decf7bbd5.blank?vcp=1&amp;pid=775951f26&amp;color=0,0,0&amp;vpa=40&amp;vtp=1&amp;bbb=1"/>
          <p:cNvSpPr/>
          <p:nvPr/>
        </p:nvSpPr>
        <p:spPr>
          <a:xfrm>
            <a:off x="849788" y="4791903"/>
            <a:ext cx="1238250" cy="474599"/>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cook</a:t>
            </a:r>
            <a:endParaRPr lang="en-US" altLang="zh-CN" sz="2400" dirty="0"/>
          </a:p>
        </p:txBody>
      </p:sp>
      <p:sp>
        <p:nvSpPr>
          <p:cNvPr id="12" name="QM_4_AN.71_1#decf7bbd5.blank?vcp=1&amp;pid=775951f26&amp;color=0,0,0&amp;vpa=41&amp;vtp=1&amp;bbb=1"/>
          <p:cNvSpPr/>
          <p:nvPr/>
        </p:nvSpPr>
        <p:spPr>
          <a:xfrm>
            <a:off x="8638063" y="5350703"/>
            <a:ext cx="1287463" cy="478600"/>
          </a:xfrm>
          <a:prstGeom prst="rect">
            <a:avLst/>
          </a:prstGeom>
          <a:noFill/>
        </p:spPr>
        <p:txBody>
          <a:bodyPr wrap="none" lIns="0" tIns="0" rIns="0" bIns="0" rtlCol="0" anchor="t"/>
          <a:lstStyle/>
          <a:p>
            <a:pPr algn="ctr">
              <a:lnSpc>
                <a:spcPts val="42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workers</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0">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2">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1" grpId="0" animBg="1" build="p"/>
      <p:bldP spid="1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60aac69ef?lid=5faa534c5&amp;cid=5faa534c5&amp;vtp=1&amp;bt=1&amp;bbb=1">
            <a:hlinkClick r:id="rId1" action="ppaction://hlinksldjump"/>
          </p:cNvPr>
          <p:cNvSpPr/>
          <p:nvPr/>
        </p:nvSpPr>
        <p:spPr>
          <a:xfrm>
            <a:off x="3575304" y="2468880"/>
            <a:ext cx="7196328" cy="612648"/>
          </a:xfrm>
          <a:prstGeom prst="rect">
            <a:avLst/>
          </a:prstGeom>
          <a:solidFill>
            <a:srgbClr val="BDD7EE"/>
          </a:solidFill>
        </p:spPr>
        <p:txBody>
          <a:bodyPr wrap="none" lIns="127000" tIns="127000" rIns="127000" bIns="127000" rtlCol="0" anchor="ctr"/>
          <a:lstStyle/>
          <a:p>
            <a:pPr marL="0" algn="ctr">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考点精讲</a:t>
            </a:r>
            <a:endParaRPr lang="en-US" altLang="zh-CN" sz="2800" dirty="0"/>
          </a:p>
        </p:txBody>
      </p:sp>
      <p:sp>
        <p:nvSpPr>
          <p:cNvPr id="3" name="C_1#目录1:60aac69ef?lid=9071fcdcc&amp;cid=9071fcdcc&amp;vtp=1&amp;bbb=1">
            <a:hlinkClick r:id="rId2" action="ppaction://hlinksldjump"/>
          </p:cNvPr>
          <p:cNvSpPr/>
          <p:nvPr/>
        </p:nvSpPr>
        <p:spPr>
          <a:xfrm>
            <a:off x="3575304" y="3255264"/>
            <a:ext cx="7196328" cy="612648"/>
          </a:xfrm>
          <a:prstGeom prst="rect">
            <a:avLst/>
          </a:prstGeom>
          <a:solidFill>
            <a:srgbClr val="BDD7EE"/>
          </a:solidFill>
        </p:spPr>
        <p:txBody>
          <a:bodyPr wrap="none" lIns="127000" tIns="127000" rIns="127000" bIns="127000" rtlCol="0" anchor="ctr"/>
          <a:lstStyle/>
          <a:p>
            <a:pPr marL="0" algn="ctr">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考点精练</a:t>
            </a:r>
            <a:endParaRPr lang="en-US" altLang="zh-CN" sz="2800" dirty="0"/>
          </a:p>
        </p:txBody>
      </p:sp>
      <p:sp>
        <p:nvSpPr>
          <p:cNvPr id="4" name="C_1#目录1:60aac69ef?lid=72b39d9b5&amp;cid=72b39d9b5&amp;vtp=1&amp;bbb=1">
            <a:hlinkClick r:id="rId3" action="ppaction://hlinksldjump"/>
          </p:cNvPr>
          <p:cNvSpPr/>
          <p:nvPr/>
        </p:nvSpPr>
        <p:spPr>
          <a:xfrm>
            <a:off x="3575304" y="4050792"/>
            <a:ext cx="7196328" cy="612648"/>
          </a:xfrm>
          <a:prstGeom prst="rect">
            <a:avLst/>
          </a:prstGeom>
          <a:solidFill>
            <a:srgbClr val="BDD7EE"/>
          </a:solidFill>
        </p:spPr>
        <p:txBody>
          <a:bodyPr wrap="none" lIns="127000" tIns="127000" rIns="127000" bIns="127000" rtlCol="0" anchor="ctr"/>
          <a:lstStyle/>
          <a:p>
            <a:pPr marL="0" algn="ctr">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综合提升</a:t>
            </a:r>
            <a:endParaRPr lang="en-US" altLang="zh-CN" sz="28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4#decf7bbd5?sp=1&amp;vcp=1&amp;pid=775951f26&amp;color=0,0,0&amp;vtp=1&amp;bbb=1&amp;hb=1"/>
          <p:cNvSpPr/>
          <p:nvPr/>
        </p:nvSpPr>
        <p:spPr>
          <a:xfrm>
            <a:off x="502920" y="900000"/>
            <a:ext cx="11183112" cy="1357249"/>
          </a:xfrm>
          <a:prstGeom prst="rect">
            <a:avLst/>
          </a:prstGeom>
          <a:noFill/>
        </p:spPr>
        <p:txBody>
          <a:bodyPr wrap="none" lIns="0" tIns="0" rIns="0" bIns="0" rtlCol="0" anchor="t"/>
          <a:lstStyle/>
          <a:p>
            <a:pPr algn="l">
              <a:lnSpc>
                <a:spcPts val="37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bringing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more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young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those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7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who</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order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takeout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restaurants,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provide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with</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healthier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cheaper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dishes.</a:t>
            </a:r>
            <a:endParaRPr lang="en-US" altLang="zh-CN" sz="2400" dirty="0"/>
          </a:p>
        </p:txBody>
      </p:sp>
      <p:sp>
        <p:nvSpPr>
          <p:cNvPr id="3" name="QM_4_BD.67_5#decf7bbd5?sp=1&amp;vcp=1&amp;pid=775951f26&amp;color=0,0,0&amp;vtp=1&amp;bbb=1&amp;hb=1"/>
          <p:cNvSpPr/>
          <p:nvPr/>
        </p:nvSpPr>
        <p:spPr>
          <a:xfrm>
            <a:off x="502920" y="2302129"/>
            <a:ext cx="11183112" cy="2297049"/>
          </a:xfrm>
          <a:prstGeom prst="rect">
            <a:avLst/>
          </a:prstGeom>
          <a:noFill/>
        </p:spPr>
        <p:txBody>
          <a:bodyPr wrap="none" lIns="0" tIns="0" rIns="0" bIns="0" rtlCol="0" anchor="t"/>
          <a:lstStyle/>
          <a:p>
            <a:pPr algn="l">
              <a:lnSpc>
                <a:spcPts val="37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also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17.</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（encourage）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7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creative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ways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to</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provide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food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make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things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easier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example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7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Beijing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brings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out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buffet-style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meals.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dishes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are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7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sold</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2.48</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yuan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100</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grams.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price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（low）</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those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restaurants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close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by.</a:t>
            </a:r>
            <a:endParaRPr lang="en-US" altLang="zh-CN" sz="2400" dirty="0"/>
          </a:p>
        </p:txBody>
      </p:sp>
      <p:sp>
        <p:nvSpPr>
          <p:cNvPr id="4" name="QM_4_BD.67_6#decf7bbd5?sp=1&amp;vcp=1&amp;pid=775951f26&amp;color=0,0,0&amp;vtp=1&amp;bbb=1&amp;hb=1"/>
          <p:cNvSpPr/>
          <p:nvPr/>
        </p:nvSpPr>
        <p:spPr>
          <a:xfrm>
            <a:off x="502920" y="4626229"/>
            <a:ext cx="11183112" cy="1357249"/>
          </a:xfrm>
          <a:prstGeom prst="rect">
            <a:avLst/>
          </a:prstGeom>
          <a:noFill/>
        </p:spPr>
        <p:txBody>
          <a:bodyPr wrap="none" lIns="0" tIns="0" rIns="0" bIns="0" rtlCol="0" anchor="t"/>
          <a:lstStyle/>
          <a:p>
            <a:pPr algn="l">
              <a:lnSpc>
                <a:spcPts val="3700"/>
              </a:lnSpc>
            </a:pP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rise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community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couldn't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happened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7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support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of</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local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governments.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provide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money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building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canteens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well</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dining</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expenses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for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people.</a:t>
            </a:r>
            <a:endParaRPr lang="en-US" altLang="zh-CN" sz="2400" dirty="0"/>
          </a:p>
        </p:txBody>
      </p:sp>
      <p:sp>
        <p:nvSpPr>
          <p:cNvPr id="5" name="QM_4_EX.78_1#decf7bbd5?vcp=1&amp;pid=775951f26&amp;color=0,0,0&amp;vtp=1&amp;bbb=1"/>
          <p:cNvSpPr/>
          <p:nvPr/>
        </p:nvSpPr>
        <p:spPr>
          <a:xfrm>
            <a:off x="502920" y="6037643"/>
            <a:ext cx="11183112" cy="417449"/>
          </a:xfrm>
          <a:prstGeom prst="rect">
            <a:avLst/>
          </a:prstGeom>
          <a:noFill/>
        </p:spPr>
        <p:txBody>
          <a:bodyPr wrap="none" lIns="0" tIns="0" rIns="0" bIns="0" rtlCol="0" anchor="t"/>
          <a:lstStyle/>
          <a:p>
            <a:pPr algn="l">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【Passage</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3·语篇导读】</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本文主要介绍了社区食堂的发展</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6" name="QM_4_AN.72_1#decf7bbd5.blank?vcp=1&amp;pid=775951f26&amp;color=0,0,0&amp;vpa=42&amp;vtp=1&amp;bbb=1"/>
          <p:cNvSpPr/>
          <p:nvPr/>
        </p:nvSpPr>
        <p:spPr>
          <a:xfrm>
            <a:off x="5317014" y="1337198"/>
            <a:ext cx="508000"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or</a:t>
            </a:r>
            <a:endParaRPr lang="en-US" altLang="zh-CN" sz="2400" dirty="0"/>
          </a:p>
        </p:txBody>
      </p:sp>
      <p:sp>
        <p:nvSpPr>
          <p:cNvPr id="7" name="QM_4_AN.73_1#decf7bbd5.blank?vcp=1&amp;pid=775951f26&amp;color=0,0,0&amp;vpa=43&amp;vtp=1&amp;bbb=1"/>
          <p:cNvSpPr/>
          <p:nvPr/>
        </p:nvSpPr>
        <p:spPr>
          <a:xfrm>
            <a:off x="875188" y="1796175"/>
            <a:ext cx="881063"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them</a:t>
            </a:r>
            <a:endParaRPr lang="en-US" altLang="zh-CN" sz="2400" dirty="0"/>
          </a:p>
        </p:txBody>
      </p:sp>
      <p:sp>
        <p:nvSpPr>
          <p:cNvPr id="8" name="QM_4_AN.74_1#decf7bbd5.blank?vcp=1&amp;pid=775951f26&amp;color=0,0,0&amp;vpa=44&amp;vtp=1&amp;bbb=1"/>
          <p:cNvSpPr/>
          <p:nvPr/>
        </p:nvSpPr>
        <p:spPr>
          <a:xfrm>
            <a:off x="2808764" y="2256726"/>
            <a:ext cx="1676400"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encourages</a:t>
            </a:r>
            <a:endParaRPr lang="en-US" altLang="zh-CN" sz="2400" dirty="0"/>
          </a:p>
        </p:txBody>
      </p:sp>
      <p:sp>
        <p:nvSpPr>
          <p:cNvPr id="9" name="QM_4_AN.75_1#decf7bbd5.blank?vcp=1&amp;pid=775951f26&amp;color=0,0,0&amp;vpa=45&amp;vtp=1"/>
          <p:cNvSpPr/>
          <p:nvPr/>
        </p:nvSpPr>
        <p:spPr>
          <a:xfrm>
            <a:off x="900588" y="3209226"/>
            <a:ext cx="373063"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a:t>
            </a:r>
            <a:endParaRPr lang="en-US" altLang="zh-CN" sz="2400" dirty="0"/>
          </a:p>
        </p:txBody>
      </p:sp>
      <p:sp>
        <p:nvSpPr>
          <p:cNvPr id="10" name="QM_4_AN.76_1#decf7bbd5.blank?vcp=1&amp;pid=775951f26&amp;color=0,0,0&amp;vpa=46&amp;vtp=1&amp;bbb=1"/>
          <p:cNvSpPr/>
          <p:nvPr/>
        </p:nvSpPr>
        <p:spPr>
          <a:xfrm>
            <a:off x="7164863" y="3679127"/>
            <a:ext cx="947738"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lower</a:t>
            </a:r>
            <a:endParaRPr lang="en-US" altLang="zh-CN" sz="2400" dirty="0"/>
          </a:p>
        </p:txBody>
      </p:sp>
      <p:sp>
        <p:nvSpPr>
          <p:cNvPr id="11" name="QM_4_AN.77_1#decf7bbd5.blank?vcp=1&amp;pid=775951f26&amp;color=0,0,0&amp;vpa=47&amp;vtp=1&amp;bbb=1"/>
          <p:cNvSpPr/>
          <p:nvPr/>
        </p:nvSpPr>
        <p:spPr>
          <a:xfrm>
            <a:off x="8988902" y="4593526"/>
            <a:ext cx="1220788" cy="411925"/>
          </a:xfrm>
          <a:prstGeom prst="rect">
            <a:avLst/>
          </a:prstGeom>
          <a:noFill/>
        </p:spPr>
        <p:txBody>
          <a:bodyPr wrap="none" lIns="0" tIns="0" rIns="0" bIns="0" rtlCol="0" anchor="t"/>
          <a:lstStyle/>
          <a:p>
            <a:pPr algn="ctr">
              <a:lnSpc>
                <a:spcPts val="3500"/>
              </a:lnSpc>
            </a:pPr>
            <a:r>
              <a:rPr lang="en-US" altLang="zh-CN" sz="24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without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9">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0">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0">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1">
                                            <p:bg/>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
                                            <p:bg/>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faa534c5?vcp=1&amp;pid=165d5061f&amp;color=0,0,0&amp;vtp=1&amp;bt=1&amp;bbb=1"/>
          <p:cNvSpPr/>
          <p:nvPr/>
        </p:nvSpPr>
        <p:spPr>
          <a:xfrm>
            <a:off x="502920" y="879348"/>
            <a:ext cx="11184010" cy="426720"/>
          </a:xfrm>
          <a:prstGeom prst="rect">
            <a:avLst/>
          </a:prstGeom>
          <a:noFill/>
        </p:spPr>
        <p:txBody>
          <a:bodyPr wrap="none" lIns="0" tIns="0" rIns="0" bIns="0" rtlCol="0" anchor="ctr"/>
          <a:lstStyle/>
          <a:p>
            <a:pPr algn="ctr">
              <a:lnSpc>
                <a:spcPts val="3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考点1</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陈述句</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考频</a:t>
            </a:r>
            <a:r>
              <a:rPr lang="en-US" altLang="zh-CN" sz="9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3" name="C_4_BD#5faa534c5?vcp=1&amp;pid=165d5061f&amp;color=0,0,0&amp;tib=255,255,255&amp;iip=1&amp;vtp=1" descr="preencoded.png"/>
          <p:cNvPicPr>
            <a:picLocks noChangeAspect="1"/>
          </p:cNvPicPr>
          <p:nvPr/>
        </p:nvPicPr>
        <p:blipFill>
          <a:blip r:embed="rId1"/>
          <a:stretch>
            <a:fillRect/>
          </a:stretch>
        </p:blipFill>
        <p:spPr>
          <a:xfrm>
            <a:off x="7314093" y="996696"/>
            <a:ext cx="530352" cy="192024"/>
          </a:xfrm>
          <a:prstGeom prst="rect">
            <a:avLst/>
          </a:prstGeom>
        </p:spPr>
      </p:pic>
      <p:pic>
        <p:nvPicPr>
          <p:cNvPr id="4" name="C_5#346b0b1fa?vcp=1&amp;pid=5faa534c5&amp;color=0,0,0&amp;tib=255,255,255&amp;vtp=1" descr="preencoded.png"/>
          <p:cNvPicPr>
            <a:picLocks noChangeAspect="1"/>
          </p:cNvPicPr>
          <p:nvPr/>
        </p:nvPicPr>
        <p:blipFill>
          <a:blip r:embed="rId2"/>
          <a:stretch>
            <a:fillRect/>
          </a:stretch>
        </p:blipFill>
        <p:spPr>
          <a:xfrm>
            <a:off x="347472" y="1485963"/>
            <a:ext cx="173736" cy="210312"/>
          </a:xfrm>
          <a:prstGeom prst="rect">
            <a:avLst/>
          </a:prstGeom>
        </p:spPr>
      </p:pic>
      <p:sp>
        <p:nvSpPr>
          <p:cNvPr id="5" name="C_5_BD#346b0b1fa?vcp=1&amp;pid=5faa534c5&amp;color=38,95,172&amp;vtp=1&amp;bbb=1"/>
          <p:cNvSpPr/>
          <p:nvPr/>
        </p:nvSpPr>
        <p:spPr>
          <a:xfrm>
            <a:off x="685800" y="1364043"/>
            <a:ext cx="11000232" cy="426720"/>
          </a:xfrm>
          <a:prstGeom prst="rect">
            <a:avLst/>
          </a:prstGeom>
          <a:noFill/>
        </p:spPr>
        <p:txBody>
          <a:bodyPr wrap="none" lIns="0" tIns="0" rIns="0" bIns="0" rtlCol="0" anchor="ctr"/>
          <a:lstStyle/>
          <a:p>
            <a:pPr algn="l">
              <a:lnSpc>
                <a:spcPts val="3400"/>
              </a:lnSpc>
            </a:pP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考向1</a:t>
            </a:r>
            <a:r>
              <a:rPr lang="en-US" altLang="zh-CN" sz="2800" b="1" i="0" dirty="0">
                <a:solidFill>
                  <a:srgbClr val="265FAC"/>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陈述句的五种基本句型</a:t>
            </a:r>
            <a:endParaRPr lang="en-US" altLang="zh-CN" sz="2800" b="1" dirty="0"/>
          </a:p>
        </p:txBody>
      </p:sp>
      <p:graphicFrame>
        <p:nvGraphicFramePr>
          <p:cNvPr id="7" name="P_6_BD#3f1d9038f?colgroup=9,11,14&amp;vcp=1&amp;pid=346b0b1fa&amp;color=0,0,0&amp;vtp=1&amp;bbb=1&amp;hb=1"/>
          <p:cNvGraphicFramePr>
            <a:graphicFrameLocks noGrp="1"/>
          </p:cNvGraphicFramePr>
          <p:nvPr/>
        </p:nvGraphicFramePr>
        <p:xfrm>
          <a:off x="502920" y="1930400"/>
          <a:ext cx="11164824" cy="3400933"/>
        </p:xfrm>
        <a:graphic>
          <a:graphicData uri="http://schemas.openxmlformats.org/drawingml/2006/table">
            <a:tbl>
              <a:tblPr/>
              <a:tblGrid>
                <a:gridCol w="2907792"/>
                <a:gridCol w="3794760"/>
                <a:gridCol w="4462272"/>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含</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9229">
                <a:tc>
                  <a:txBody>
                    <a:bodyPr/>
                    <a:lstStyle/>
                    <a:p>
                      <a:pPr algn="l"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主语+谓语（S+Vi）</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“某人/物如何做动作”或</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/物自身怎样运动”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ran</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away.</a:t>
                      </a:r>
                      <a:endParaRPr lang="en-US" altLang="zh-CN" sz="1200" dirty="0"/>
                    </a:p>
                    <a:p>
                      <a:pPr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他跑走了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mouse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died.</a:t>
                      </a:r>
                      <a:endParaRPr lang="en-US" altLang="zh-CN" sz="1200" dirty="0"/>
                    </a:p>
                    <a:p>
                      <a:pPr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老鼠死了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+宾语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S+Vt+O）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“某人/物做什么事情”或</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/物做出什么动作”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speak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English</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.我们讲英</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P_6_BD#3f1d9038f?colgroup=9,11,14&amp;vcp=1&amp;pid=346b0b1fa&amp;color=0,0,0&amp;mp=1&amp;vtp=1&amp;bt=1&amp;bbb=1&amp;hb=1"/>
          <p:cNvGraphicFramePr>
            <a:graphicFrameLocks noGrp="1"/>
          </p:cNvGraphicFramePr>
          <p:nvPr/>
        </p:nvGraphicFramePr>
        <p:xfrm>
          <a:off x="502920" y="2033654"/>
          <a:ext cx="11164824" cy="3863721"/>
        </p:xfrm>
        <a:graphic>
          <a:graphicData uri="http://schemas.openxmlformats.org/drawingml/2006/table">
            <a:tbl>
              <a:tblPr/>
              <a:tblGrid>
                <a:gridCol w="2907792"/>
                <a:gridCol w="3794760"/>
                <a:gridCol w="4462272"/>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含</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46529">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主语+系动词</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S+V+P）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“某人/物具有什么特征</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某人/物呈现什么状态”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teacher.</a:t>
                      </a:r>
                      <a:endParaRPr lang="en-US" altLang="zh-CN" sz="12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他是一名老师</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drink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tastes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good</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.这种饮</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料味道好</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5641">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+间接宾</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语+直接宾语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S+Vt+IO+DO）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“某人为谁做某事”或“</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物的运动涉及两个对象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father</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gave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me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pen</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父亲给了我一支钢笔</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3f1d9038f?colgroup=9,11,14&amp;vcp=1&amp;pid=346b0b1fa&amp;color=0,0,0&amp;mp=1&amp;vtp=1&amp;bt=1&amp;bbb=1"/>
          <p:cNvSpPr txBox="1"/>
          <p:nvPr/>
        </p:nvSpPr>
        <p:spPr>
          <a:xfrm>
            <a:off x="11052191" y="1417195"/>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P_6_BD#3f1d9038f?colgroup=9,11,14&amp;vcp=1&amp;pid=346b0b1fa&amp;color=0,0,0&amp;mp=1&amp;vtp=1&amp;bt=1&amp;bbb=1&amp;hb=1"/>
          <p:cNvGraphicFramePr>
            <a:graphicFrameLocks noGrp="1"/>
          </p:cNvGraphicFramePr>
          <p:nvPr/>
        </p:nvGraphicFramePr>
        <p:xfrm>
          <a:off x="502920" y="2762824"/>
          <a:ext cx="11164824" cy="2405380"/>
        </p:xfrm>
        <a:graphic>
          <a:graphicData uri="http://schemas.openxmlformats.org/drawingml/2006/table">
            <a:tbl>
              <a:tblPr/>
              <a:tblGrid>
                <a:gridCol w="2907792"/>
                <a:gridCol w="3794760"/>
                <a:gridCol w="4462272"/>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含</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33829">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主语+谓语+宾语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+宾</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语补足语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S+Vt+O+OC）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“某人/物使/让某人</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/物怎么</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样</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”或“某人感觉某人</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/物怎</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么样</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find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him</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very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clever</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.我觉得</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他很聪明</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child</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got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clothes</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dirty</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.那孩子把他的衣服弄脏了</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6_BD#3f1d9038f?colgroup=9,11,14&amp;vcp=1&amp;pid=346b0b1fa&amp;color=0,0,0&amp;mp=1&amp;vtp=1&amp;bt=1&amp;bbb=1"/>
          <p:cNvSpPr txBox="1"/>
          <p:nvPr/>
        </p:nvSpPr>
        <p:spPr>
          <a:xfrm>
            <a:off x="11052191" y="2146366"/>
            <a:ext cx="615553" cy="493597"/>
          </a:xfrm>
          <a:prstGeom prst="rect">
            <a:avLst/>
          </a:prstGeom>
          <a:noFill/>
        </p:spPr>
        <p:txBody>
          <a:bodyPr vert="horz" wrap="none" lIns="0" tIns="0" rIns="0" bIns="0" rtlCol="0">
            <a:spAutoFit/>
          </a:bodyPr>
          <a:lstStyle/>
          <a:p>
            <a:pPr algn="r">
              <a:lnSpc>
                <a:spcPts val="42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5#a482818c5?vcp=1&amp;pid=5faa534c5&amp;color=0,0,0&amp;tib=255,255,255&amp;vtp=1" descr="preencoded.png"/>
          <p:cNvPicPr>
            <a:picLocks noChangeAspect="1"/>
          </p:cNvPicPr>
          <p:nvPr/>
        </p:nvPicPr>
        <p:blipFill>
          <a:blip r:embed="rId1"/>
          <a:stretch>
            <a:fillRect/>
          </a:stretch>
        </p:blipFill>
        <p:spPr>
          <a:xfrm>
            <a:off x="347472" y="1014984"/>
            <a:ext cx="173736" cy="210312"/>
          </a:xfrm>
          <a:prstGeom prst="rect">
            <a:avLst/>
          </a:prstGeom>
        </p:spPr>
      </p:pic>
      <p:sp>
        <p:nvSpPr>
          <p:cNvPr id="3" name="C_5_BD#a482818c5?vcp=1&amp;pid=5faa534c5&amp;color=38,95,172&amp;vtp=1&amp;bt=1&amp;bbb=1"/>
          <p:cNvSpPr/>
          <p:nvPr/>
        </p:nvSpPr>
        <p:spPr>
          <a:xfrm>
            <a:off x="685800" y="893064"/>
            <a:ext cx="11000232" cy="426720"/>
          </a:xfrm>
          <a:prstGeom prst="rect">
            <a:avLst/>
          </a:prstGeom>
          <a:noFill/>
        </p:spPr>
        <p:txBody>
          <a:bodyPr wrap="none" lIns="0" tIns="0" rIns="0" bIns="0" rtlCol="0" anchor="ctr"/>
          <a:lstStyle/>
          <a:p>
            <a:pPr algn="l">
              <a:lnSpc>
                <a:spcPts val="3400"/>
              </a:lnSpc>
            </a:pP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考向2</a:t>
            </a:r>
            <a:r>
              <a:rPr lang="en-US" altLang="zh-CN" sz="2800" b="1" i="0" dirty="0">
                <a:solidFill>
                  <a:srgbClr val="265FAC"/>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265FAC"/>
                </a:solidFill>
                <a:latin typeface="Times New Roman" panose="02020603050405020304" pitchFamily="34" charset="0"/>
                <a:ea typeface="微软雅黑" panose="020B0503020204020204" pitchFamily="34" charset="-122"/>
                <a:cs typeface="Times New Roman" panose="02020603050405020304" pitchFamily="34" charset="-120"/>
              </a:rPr>
              <a:t>陈述句的否定形式</a:t>
            </a:r>
            <a:endParaRPr lang="en-US" altLang="zh-CN" sz="2800" b="1" dirty="0"/>
          </a:p>
        </p:txBody>
      </p:sp>
      <p:graphicFrame>
        <p:nvGraphicFramePr>
          <p:cNvPr id="10" name="P_6_BD#ab26d09ca?colgroup=20,14&amp;vcp=1&amp;pid=a482818c5&amp;color=0,0,0&amp;vtp=1&amp;bbb=1&amp;hb=1"/>
          <p:cNvGraphicFramePr>
            <a:graphicFrameLocks noGrp="1"/>
          </p:cNvGraphicFramePr>
          <p:nvPr/>
        </p:nvGraphicFramePr>
        <p:xfrm>
          <a:off x="502920" y="1447800"/>
          <a:ext cx="11155680" cy="4808474"/>
        </p:xfrm>
        <a:graphic>
          <a:graphicData uri="http://schemas.openxmlformats.org/drawingml/2006/table">
            <a:tbl>
              <a:tblPr/>
              <a:tblGrid>
                <a:gridCol w="6446520"/>
                <a:gridCol w="4709160"/>
              </a:tblGrid>
              <a:tr h="471551">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情</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例</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如果句子谓语有be动词</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助动词或情态动词</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其后直接加</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get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up</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six</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o'clock</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every</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day.每天六点我起不了床</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5641">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可与no</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never</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hardly</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seldom</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few</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little</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nobody</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“neither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nor</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none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nothing等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构成否定句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hardly</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believe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his</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story</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.我几</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乎不相信他的故事</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21129">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在含宾语从句的复合句中</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若主句的主语是第</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一人称</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时态为一般现在时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且谓语动词是</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believe</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suppose等时</a:t>
                      </a:r>
                      <a:r>
                        <a:rPr lang="en-US" altLang="zh-CN" sz="2400" b="0"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从句的否定词要</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转移到主句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●I</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don't</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think</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he</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will</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come</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认为他不会来</a:t>
                      </a:r>
                      <a:r>
                        <a:rPr lang="en-US" altLang="zh-CN" sz="2400" b="0"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tags/tag1.xml><?xml version="1.0" encoding="utf-8"?>
<p:tagLst xmlns:p="http://schemas.openxmlformats.org/presentationml/2006/main">
  <p:tag name="commondata" val="eyJoZGlkIjoiYzBiN2M3YmRmYTE0OTFjMzRiZTc2YTk1YzAyOTFjNzQ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13282</Words>
  <Application>WPS 演示</Application>
  <PresentationFormat>宽屏</PresentationFormat>
  <Paragraphs>1028</Paragraphs>
  <Slides>51</Slides>
  <Notes>48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51</vt:i4>
      </vt:variant>
    </vt:vector>
  </HeadingPairs>
  <TitlesOfParts>
    <vt:vector size="66" baseType="lpstr">
      <vt:lpstr>Arial</vt:lpstr>
      <vt:lpstr>宋体</vt:lpstr>
      <vt:lpstr>Wingdings</vt:lpstr>
      <vt:lpstr>Times New Roman</vt:lpstr>
      <vt:lpstr>Times New Roman</vt:lpstr>
      <vt:lpstr>黑体</vt:lpstr>
      <vt:lpstr>黑体</vt:lpstr>
      <vt:lpstr>微软雅黑</vt:lpstr>
      <vt:lpstr>微软雅黑</vt:lpstr>
      <vt:lpstr>宋体</vt:lpstr>
      <vt:lpstr>Arial Unicode MS</vt:lpstr>
      <vt:lpstr>等线</vt:lpstr>
      <vt:lpstr>Calibri</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ou</cp:lastModifiedBy>
  <cp:revision>4</cp:revision>
  <dcterms:created xsi:type="dcterms:W3CDTF">2024-10-12T15:31:00Z</dcterms:created>
  <dcterms:modified xsi:type="dcterms:W3CDTF">2024-10-14T10:15:06Z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C2A05F54DD594B93B0764E9F104C861F_12</vt:lpwstr>
  </property>
  <property fmtid="{D5CDD505-2E9C-101B-9397-08002B2CF9AE}" pid="3" name="KSOProductBuildVer">
    <vt:lpwstr>2052-12.1.0.18276</vt:lpwstr>
  </property>
</Properties>
</file>